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</p:sldMasterIdLst>
  <p:notesMasterIdLst>
    <p:notesMasterId r:id="rId18"/>
  </p:notesMasterIdLst>
  <p:handoutMasterIdLst>
    <p:handoutMasterId r:id="rId19"/>
  </p:handoutMasterIdLst>
  <p:sldIdLst>
    <p:sldId id="258" r:id="rId3"/>
    <p:sldId id="465" r:id="rId4"/>
    <p:sldId id="635" r:id="rId5"/>
    <p:sldId id="617" r:id="rId6"/>
    <p:sldId id="618" r:id="rId7"/>
    <p:sldId id="633" r:id="rId8"/>
    <p:sldId id="638" r:id="rId9"/>
    <p:sldId id="640" r:id="rId10"/>
    <p:sldId id="631" r:id="rId11"/>
    <p:sldId id="626" r:id="rId12"/>
    <p:sldId id="621" r:id="rId13"/>
    <p:sldId id="622" r:id="rId14"/>
    <p:sldId id="623" r:id="rId15"/>
    <p:sldId id="634" r:id="rId16"/>
    <p:sldId id="632" r:id="rId17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E66A0196-92A2-BE46-819C-8409D473F3FE}">
          <p14:sldIdLst>
            <p14:sldId id="258"/>
            <p14:sldId id="465"/>
            <p14:sldId id="635"/>
            <p14:sldId id="617"/>
            <p14:sldId id="618"/>
            <p14:sldId id="633"/>
            <p14:sldId id="638"/>
            <p14:sldId id="640"/>
            <p14:sldId id="631"/>
            <p14:sldId id="626"/>
            <p14:sldId id="621"/>
            <p14:sldId id="622"/>
            <p14:sldId id="623"/>
            <p14:sldId id="634"/>
            <p14:sldId id="6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orient="horz" pos="4247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  <p15:guide id="4" orient="horz" pos="4083">
          <p15:clr>
            <a:srgbClr val="A4A3A4"/>
          </p15:clr>
        </p15:guide>
        <p15:guide id="5" orient="horz" pos="849">
          <p15:clr>
            <a:srgbClr val="A4A3A4"/>
          </p15:clr>
        </p15:guide>
        <p15:guide id="6" pos="68" userDrawn="1">
          <p15:clr>
            <a:srgbClr val="A4A3A4"/>
          </p15:clr>
        </p15:guide>
        <p15:guide id="7" pos="3243" userDrawn="1">
          <p15:clr>
            <a:srgbClr val="A4A3A4"/>
          </p15:clr>
        </p15:guide>
        <p15:guide id="8" pos="4712">
          <p15:clr>
            <a:srgbClr val="A4A3A4"/>
          </p15:clr>
        </p15:guide>
        <p15:guide id="9" pos="5667">
          <p15:clr>
            <a:srgbClr val="A4A3A4"/>
          </p15:clr>
        </p15:guide>
        <p15:guide id="10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600"/>
    <a:srgbClr val="FF7E79"/>
    <a:srgbClr val="E3BBDD"/>
    <a:srgbClr val="BB9600"/>
    <a:srgbClr val="DCFCDC"/>
    <a:srgbClr val="E7C3FF"/>
    <a:srgbClr val="008F00"/>
    <a:srgbClr val="A98A00"/>
    <a:srgbClr val="AB7942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79882" autoAdjust="0"/>
  </p:normalViewPr>
  <p:slideViewPr>
    <p:cSldViewPr snapToObjects="1">
      <p:cViewPr varScale="1">
        <p:scale>
          <a:sx n="75" d="100"/>
          <a:sy n="75" d="100"/>
        </p:scale>
        <p:origin x="1480" y="184"/>
      </p:cViewPr>
      <p:guideLst>
        <p:guide orient="horz" pos="640"/>
        <p:guide orient="horz" pos="4247"/>
        <p:guide orient="horz" pos="1797"/>
        <p:guide orient="horz" pos="4083"/>
        <p:guide orient="horz" pos="849"/>
        <p:guide pos="68"/>
        <p:guide pos="3243"/>
        <p:guide pos="4712"/>
        <p:guide pos="5667"/>
        <p:guide pos="53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E0FE6-14F5-EA40-9825-23C5EB31DF20}" type="datetimeFigureOut">
              <a:rPr lang="de-DE" smtClean="0"/>
              <a:t>22.11.22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4B6E6-9236-E544-968E-95108693A0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16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BD852-FE3B-1148-8A6D-8A15282F02A9}" type="datetimeFigureOut">
              <a:rPr lang="de-DE" smtClean="0"/>
              <a:t>22.11.22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364F-A448-A542-A4F8-5237686A4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30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14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460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657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437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210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090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71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666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914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09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99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12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93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05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3364F-A448-A542-A4F8-5237686A4DC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7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45A97CE-3955-F34F-A180-155B9664A62E}"/>
              </a:ext>
            </a:extLst>
          </p:cNvPr>
          <p:cNvSpPr txBox="1"/>
          <p:nvPr userDrawn="1"/>
        </p:nvSpPr>
        <p:spPr>
          <a:xfrm>
            <a:off x="4638661" y="3289852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3603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692017" y="6484524"/>
            <a:ext cx="451983" cy="363537"/>
          </a:xfrm>
        </p:spPr>
        <p:txBody>
          <a:bodyPr/>
          <a:lstStyle/>
          <a:p>
            <a:fld id="{B81DC0AB-6CFF-1443-AA2B-D877EA0C7A8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45028" y="793338"/>
            <a:ext cx="7971182" cy="56911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baseline="0">
                <a:latin typeface="Georgia" panose="02040502050405020303" pitchFamily="18" charset="0"/>
                <a:cs typeface="Arial"/>
              </a:defRPr>
            </a:lvl2pPr>
            <a:lvl3pPr marL="457200" indent="-457200">
              <a:buFont typeface="Arial"/>
              <a:buChar char="•"/>
              <a:defRPr>
                <a:latin typeface="+mj-lt"/>
              </a:defRPr>
            </a:lvl3pPr>
            <a:lvl4pPr marL="457200" indent="-457200">
              <a:buFont typeface="Arial"/>
              <a:buChar char="•"/>
              <a:defRPr>
                <a:latin typeface="+mj-lt"/>
              </a:defRPr>
            </a:lvl4pPr>
            <a:lvl5pPr marL="457200" indent="-457200">
              <a:buFont typeface="Arial"/>
              <a:buChar char="•"/>
              <a:defRPr>
                <a:latin typeface="+mj-lt"/>
              </a:defRPr>
            </a:lvl5pPr>
          </a:lstStyle>
          <a:p>
            <a:pPr lvl="0"/>
            <a:r>
              <a:rPr lang="de-DE" dirty="0"/>
              <a:t>Traktanden abfüllen</a:t>
            </a:r>
          </a:p>
          <a:p>
            <a:pPr lvl="1"/>
            <a:r>
              <a:rPr lang="de-DE" dirty="0"/>
              <a:t>bei Bedarf: Einrückung mit Tab.-Sprung</a:t>
            </a:r>
          </a:p>
          <a:p>
            <a:pPr lvl="0"/>
            <a:r>
              <a:rPr lang="de-DE" dirty="0"/>
              <a:t>...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6FA826BB-E54B-E245-AD95-CA09EA0E3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966" y="20694"/>
            <a:ext cx="7961244" cy="66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Georgia" panose="02040502050405020303" pitchFamily="18" charset="0"/>
              </a:defRPr>
            </a:lvl1pPr>
          </a:lstStyle>
          <a:p>
            <a:r>
              <a:rPr lang="de-CH" dirty="0"/>
              <a:t>Traktandum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65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2087" y="795873"/>
            <a:ext cx="7961243" cy="56911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Arial"/>
              <a:buChar char="•"/>
              <a:defRPr sz="2400">
                <a:latin typeface="Georgia" panose="02040502050405020303" pitchFamily="18" charset="0"/>
                <a:cs typeface="Arial"/>
              </a:defRPr>
            </a:lvl1pPr>
            <a:lvl2pPr marL="806400" indent="-331200">
              <a:spcBef>
                <a:spcPts val="0"/>
              </a:spcBef>
              <a:buFont typeface="Symbol" charset="2"/>
              <a:buChar char="-"/>
              <a:defRPr baseline="0">
                <a:latin typeface="Arial"/>
                <a:cs typeface="Arial"/>
              </a:defRPr>
            </a:lvl2pPr>
            <a:lvl3pPr marL="457200" indent="-457200">
              <a:buFont typeface="Arial"/>
              <a:buChar char="•"/>
              <a:defRPr>
                <a:latin typeface="+mj-lt"/>
              </a:defRPr>
            </a:lvl3pPr>
            <a:lvl4pPr marL="457200" indent="-457200">
              <a:buFont typeface="Arial"/>
              <a:buChar char="•"/>
              <a:defRPr>
                <a:latin typeface="+mj-lt"/>
              </a:defRPr>
            </a:lvl4pPr>
            <a:lvl5pPr marL="457200" indent="-457200">
              <a:buFont typeface="Arial"/>
              <a:buChar char="•"/>
              <a:defRPr>
                <a:latin typeface="+mj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bei Bedarf: Einrückung mit Tab.-Sprung</a:t>
            </a:r>
          </a:p>
          <a:p>
            <a:pPr lvl="0"/>
            <a:r>
              <a:rPr lang="de-DE" dirty="0"/>
              <a:t>...</a:t>
            </a:r>
          </a:p>
          <a:p>
            <a:pPr lvl="0"/>
            <a:endParaRPr lang="de-DE" dirty="0"/>
          </a:p>
        </p:txBody>
      </p:sp>
      <p:sp>
        <p:nvSpPr>
          <p:cNvPr id="12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142087" y="0"/>
            <a:ext cx="7961243" cy="66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Georgia" panose="02040502050405020303" pitchFamily="18" charset="0"/>
              </a:defRPr>
            </a:lvl1pPr>
          </a:lstStyle>
          <a:p>
            <a:r>
              <a:rPr lang="de-CH" dirty="0"/>
              <a:t>Traktandum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327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45A97CE-3955-F34F-A180-155B9664A62E}"/>
              </a:ext>
            </a:extLst>
          </p:cNvPr>
          <p:cNvSpPr txBox="1"/>
          <p:nvPr userDrawn="1"/>
        </p:nvSpPr>
        <p:spPr>
          <a:xfrm>
            <a:off x="4638661" y="3289852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0820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7F4BAFD-C07C-5A4E-889F-BBFDAEFBE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21992"/>
            <a:ext cx="9144000" cy="4636008"/>
          </a:xfrm>
          <a:prstGeom prst="rect">
            <a:avLst/>
          </a:prstGeom>
        </p:spPr>
      </p:pic>
      <p:sp>
        <p:nvSpPr>
          <p:cNvPr id="14" name="Titelplatzhalter 6"/>
          <p:cNvSpPr txBox="1">
            <a:spLocks/>
          </p:cNvSpPr>
          <p:nvPr userDrawn="1"/>
        </p:nvSpPr>
        <p:spPr>
          <a:xfrm>
            <a:off x="179745" y="72008"/>
            <a:ext cx="11588727" cy="1988840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t" anchorCtr="0">
            <a:noAutofit/>
          </a:bodyPr>
          <a:lstStyle>
            <a:lvl1pPr marL="0" indent="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4000" spc="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2800" b="0" i="0" dirty="0">
                <a:ln>
                  <a:noFill/>
                </a:ln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Welche Auswirkungen hat übermässiger Lärm?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800" b="0" i="0" dirty="0">
                <a:ln>
                  <a:noFill/>
                </a:ln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Planungsrechtlich</a:t>
            </a:r>
            <a:endParaRPr lang="de-CH" sz="28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Informationsveranstaltung am 23. November 2022 </a:t>
            </a:r>
            <a:b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 Schutzverbandes der Bevölkerung um den Flughafen Zürich</a:t>
            </a:r>
          </a:p>
          <a:p>
            <a:pPr>
              <a:lnSpc>
                <a:spcPct val="100000"/>
              </a:lnSpc>
            </a:pPr>
            <a:endParaRPr lang="de-CH" sz="1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Fabio Trussardi</a:t>
            </a:r>
          </a:p>
          <a:p>
            <a:pPr>
              <a:lnSpc>
                <a:spcPct val="100000"/>
              </a:lnSpc>
            </a:pP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Raum- und Verkehrsplaner</a:t>
            </a: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A7B341-3366-7F49-84BB-4BE64BC5EE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45" y="5380302"/>
            <a:ext cx="1441260" cy="1130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dt="0"/>
  <p:txStyles>
    <p:titleStyle>
      <a:lvl1pPr marL="0" indent="0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defRPr sz="4000" spc="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effectLst/>
          <a:latin typeface="Arial"/>
          <a:ea typeface="+mn-ea"/>
          <a:cs typeface="Arial"/>
        </a:defRPr>
      </a:lvl1pPr>
      <a:lvl2pPr marL="742950" indent="-3810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717550" algn="l"/>
        </a:tabLst>
        <a:defRPr sz="2000">
          <a:solidFill>
            <a:schemeClr val="tx1"/>
          </a:solidFill>
          <a:effectLst/>
          <a:latin typeface="Arial"/>
          <a:ea typeface="+mn-ea"/>
          <a:cs typeface="Arial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>
          <a:solidFill>
            <a:schemeClr val="tx1"/>
          </a:solidFill>
          <a:effectLst/>
          <a:latin typeface="Arial"/>
          <a:ea typeface="+mn-ea"/>
          <a:cs typeface="Arial"/>
        </a:defRPr>
      </a:lvl3pPr>
      <a:lvl4pPr marL="1620838" indent="-287338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effectLst/>
          <a:latin typeface="Arial"/>
          <a:ea typeface="+mn-ea"/>
          <a:cs typeface="Arial"/>
        </a:defRPr>
      </a:lvl4pPr>
      <a:lvl5pPr marL="20399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/>
          <a:latin typeface="Arial"/>
          <a:ea typeface="+mn-ea"/>
          <a:cs typeface="Arial"/>
        </a:defRPr>
      </a:lvl5pPr>
      <a:lvl6pPr marL="24971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543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115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687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92017" y="6487059"/>
            <a:ext cx="451983" cy="36353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900" b="0">
                <a:effectLst/>
                <a:latin typeface="Georgia" panose="02040502050405020303" pitchFamily="18" charset="0"/>
                <a:cs typeface="Arial Narrow"/>
              </a:defRPr>
            </a:lvl1pPr>
          </a:lstStyle>
          <a:p>
            <a:fld id="{B81DC0AB-6CFF-1443-AA2B-D877EA0C7A8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56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hdr="0" dt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sz="3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Narrow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effectLst/>
          <a:latin typeface="Arial"/>
          <a:ea typeface="+mn-ea"/>
          <a:cs typeface="Arial"/>
        </a:defRPr>
      </a:lvl1pPr>
      <a:lvl2pPr marL="742950" indent="-3810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717550" algn="l"/>
        </a:tabLst>
        <a:defRPr sz="2000">
          <a:solidFill>
            <a:schemeClr val="tx1"/>
          </a:solidFill>
          <a:effectLst/>
          <a:latin typeface="Arial"/>
          <a:ea typeface="+mn-ea"/>
          <a:cs typeface="Arial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>
          <a:solidFill>
            <a:schemeClr val="tx1"/>
          </a:solidFill>
          <a:effectLst/>
          <a:latin typeface="Arial"/>
          <a:ea typeface="+mn-ea"/>
          <a:cs typeface="Arial"/>
        </a:defRPr>
      </a:lvl3pPr>
      <a:lvl4pPr marL="1620838" indent="-287338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effectLst/>
          <a:latin typeface="Arial"/>
          <a:ea typeface="+mn-ea"/>
          <a:cs typeface="Arial"/>
        </a:defRPr>
      </a:lvl4pPr>
      <a:lvl5pPr marL="20399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/>
          <a:latin typeface="Arial"/>
          <a:ea typeface="+mn-ea"/>
          <a:cs typeface="Arial"/>
        </a:defRPr>
      </a:lvl5pPr>
      <a:lvl6pPr marL="24971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543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115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68738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70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872F480-398F-C44C-8F84-58765CF7C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2738"/>
            <a:ext cx="4226451" cy="40052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1578DB-3FDE-F448-A1A8-54081F0CC5AD}"/>
              </a:ext>
            </a:extLst>
          </p:cNvPr>
          <p:cNvSpPr/>
          <p:nvPr/>
        </p:nvSpPr>
        <p:spPr bwMode="auto">
          <a:xfrm>
            <a:off x="107950" y="1568936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27654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Fallbeispiel Gemeinde Höri</a:t>
            </a:r>
            <a:br>
              <a:rPr lang="de-DE" sz="1800" dirty="0"/>
            </a:br>
            <a:r>
              <a:rPr lang="de-DE" sz="1800" dirty="0"/>
              <a:t>- innerhalb Abgrenzungslinie (PW Tag überschritten)</a:t>
            </a:r>
            <a:br>
              <a:rPr lang="de-DE" sz="1800" dirty="0"/>
            </a:br>
            <a:r>
              <a:rPr lang="de-DE" sz="1800" dirty="0"/>
              <a:t>B   eingezont und nicht erschlossen (Wohn- und Gewerbezone)</a:t>
            </a:r>
            <a:br>
              <a:rPr lang="de-DE" sz="1800" dirty="0"/>
            </a:br>
            <a:r>
              <a:rPr lang="de-DE" sz="1400" dirty="0"/>
              <a:t>&gt; keine Erschliessungs-/Baubewilligung für Wohnnutzung</a:t>
            </a:r>
            <a:br>
              <a:rPr lang="de-DE" sz="1400" dirty="0"/>
            </a:br>
            <a:r>
              <a:rPr lang="de-DE" sz="1400" dirty="0"/>
              <a:t>&gt; PW massgebend, nur Gewerbenutzung möglich (PW Tag für Betriebe eingehalten)</a:t>
            </a:r>
            <a:br>
              <a:rPr lang="de-DE" sz="1400" dirty="0"/>
            </a:br>
            <a:r>
              <a:rPr lang="de-DE" sz="1400" dirty="0"/>
              <a:t>&gt; Umzonung (BZO-Revision) und </a:t>
            </a:r>
            <a:r>
              <a:rPr lang="de-DE" sz="1400" dirty="0" err="1"/>
              <a:t>Erschliessungsplanung</a:t>
            </a: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5FADFE-D161-FE41-9B50-6A35C30286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451" y="2852738"/>
            <a:ext cx="4917549" cy="40052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4B9C7F3-174A-A048-A968-976971218F39}"/>
              </a:ext>
            </a:extLst>
          </p:cNvPr>
          <p:cNvSpPr/>
          <p:nvPr/>
        </p:nvSpPr>
        <p:spPr bwMode="auto">
          <a:xfrm>
            <a:off x="683568" y="4401120"/>
            <a:ext cx="108000" cy="108000"/>
          </a:xfrm>
          <a:prstGeom prst="ellipse">
            <a:avLst/>
          </a:prstGeom>
          <a:solidFill>
            <a:schemeClr val="tx1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2E876144-C595-9E4B-B514-B9B2C2CEDB4F}"/>
              </a:ext>
            </a:extLst>
          </p:cNvPr>
          <p:cNvSpPr/>
          <p:nvPr/>
        </p:nvSpPr>
        <p:spPr bwMode="auto">
          <a:xfrm>
            <a:off x="5322882" y="4408640"/>
            <a:ext cx="1888904" cy="1248059"/>
          </a:xfrm>
          <a:custGeom>
            <a:avLst/>
            <a:gdLst>
              <a:gd name="connsiteX0" fmla="*/ 324806 w 1267450"/>
              <a:gd name="connsiteY0" fmla="*/ 35305 h 780241"/>
              <a:gd name="connsiteX1" fmla="*/ 755527 w 1267450"/>
              <a:gd name="connsiteY1" fmla="*/ 127099 h 780241"/>
              <a:gd name="connsiteX2" fmla="*/ 995601 w 1267450"/>
              <a:gd name="connsiteY2" fmla="*/ 0 h 780241"/>
              <a:gd name="connsiteX3" fmla="*/ 1267450 w 1267450"/>
              <a:gd name="connsiteY3" fmla="*/ 183587 h 780241"/>
              <a:gd name="connsiteX4" fmla="*/ 755527 w 1267450"/>
              <a:gd name="connsiteY4" fmla="*/ 395417 h 780241"/>
              <a:gd name="connsiteX5" fmla="*/ 709631 w 1267450"/>
              <a:gd name="connsiteY5" fmla="*/ 688448 h 780241"/>
              <a:gd name="connsiteX6" fmla="*/ 695509 w 1267450"/>
              <a:gd name="connsiteY6" fmla="*/ 776711 h 780241"/>
              <a:gd name="connsiteX7" fmla="*/ 0 w 1267450"/>
              <a:gd name="connsiteY7" fmla="*/ 780241 h 780241"/>
              <a:gd name="connsiteX8" fmla="*/ 123567 w 1267450"/>
              <a:gd name="connsiteY8" fmla="*/ 342459 h 780241"/>
              <a:gd name="connsiteX9" fmla="*/ 222421 w 1267450"/>
              <a:gd name="connsiteY9" fmla="*/ 162404 h 780241"/>
              <a:gd name="connsiteX10" fmla="*/ 324806 w 1267450"/>
              <a:gd name="connsiteY10" fmla="*/ 35305 h 780241"/>
              <a:gd name="connsiteX0" fmla="*/ 300092 w 1267450"/>
              <a:gd name="connsiteY0" fmla="*/ 24713 h 780241"/>
              <a:gd name="connsiteX1" fmla="*/ 755527 w 1267450"/>
              <a:gd name="connsiteY1" fmla="*/ 127099 h 780241"/>
              <a:gd name="connsiteX2" fmla="*/ 995601 w 1267450"/>
              <a:gd name="connsiteY2" fmla="*/ 0 h 780241"/>
              <a:gd name="connsiteX3" fmla="*/ 1267450 w 1267450"/>
              <a:gd name="connsiteY3" fmla="*/ 183587 h 780241"/>
              <a:gd name="connsiteX4" fmla="*/ 755527 w 1267450"/>
              <a:gd name="connsiteY4" fmla="*/ 395417 h 780241"/>
              <a:gd name="connsiteX5" fmla="*/ 709631 w 1267450"/>
              <a:gd name="connsiteY5" fmla="*/ 688448 h 780241"/>
              <a:gd name="connsiteX6" fmla="*/ 695509 w 1267450"/>
              <a:gd name="connsiteY6" fmla="*/ 776711 h 780241"/>
              <a:gd name="connsiteX7" fmla="*/ 0 w 1267450"/>
              <a:gd name="connsiteY7" fmla="*/ 780241 h 780241"/>
              <a:gd name="connsiteX8" fmla="*/ 123567 w 1267450"/>
              <a:gd name="connsiteY8" fmla="*/ 342459 h 780241"/>
              <a:gd name="connsiteX9" fmla="*/ 222421 w 1267450"/>
              <a:gd name="connsiteY9" fmla="*/ 162404 h 780241"/>
              <a:gd name="connsiteX10" fmla="*/ 300092 w 1267450"/>
              <a:gd name="connsiteY10" fmla="*/ 24713 h 780241"/>
              <a:gd name="connsiteX0" fmla="*/ 300092 w 1267450"/>
              <a:gd name="connsiteY0" fmla="*/ 24713 h 780241"/>
              <a:gd name="connsiteX1" fmla="*/ 737875 w 1267450"/>
              <a:gd name="connsiteY1" fmla="*/ 123568 h 780241"/>
              <a:gd name="connsiteX2" fmla="*/ 995601 w 1267450"/>
              <a:gd name="connsiteY2" fmla="*/ 0 h 780241"/>
              <a:gd name="connsiteX3" fmla="*/ 1267450 w 1267450"/>
              <a:gd name="connsiteY3" fmla="*/ 183587 h 780241"/>
              <a:gd name="connsiteX4" fmla="*/ 755527 w 1267450"/>
              <a:gd name="connsiteY4" fmla="*/ 395417 h 780241"/>
              <a:gd name="connsiteX5" fmla="*/ 709631 w 1267450"/>
              <a:gd name="connsiteY5" fmla="*/ 688448 h 780241"/>
              <a:gd name="connsiteX6" fmla="*/ 695509 w 1267450"/>
              <a:gd name="connsiteY6" fmla="*/ 776711 h 780241"/>
              <a:gd name="connsiteX7" fmla="*/ 0 w 1267450"/>
              <a:gd name="connsiteY7" fmla="*/ 780241 h 780241"/>
              <a:gd name="connsiteX8" fmla="*/ 123567 w 1267450"/>
              <a:gd name="connsiteY8" fmla="*/ 342459 h 780241"/>
              <a:gd name="connsiteX9" fmla="*/ 222421 w 1267450"/>
              <a:gd name="connsiteY9" fmla="*/ 162404 h 780241"/>
              <a:gd name="connsiteX10" fmla="*/ 300092 w 1267450"/>
              <a:gd name="connsiteY10" fmla="*/ 24713 h 780241"/>
              <a:gd name="connsiteX0" fmla="*/ 300092 w 1267450"/>
              <a:gd name="connsiteY0" fmla="*/ 38835 h 794363"/>
              <a:gd name="connsiteX1" fmla="*/ 737875 w 1267450"/>
              <a:gd name="connsiteY1" fmla="*/ 137690 h 794363"/>
              <a:gd name="connsiteX2" fmla="*/ 970887 w 1267450"/>
              <a:gd name="connsiteY2" fmla="*/ 0 h 794363"/>
              <a:gd name="connsiteX3" fmla="*/ 1267450 w 1267450"/>
              <a:gd name="connsiteY3" fmla="*/ 197709 h 794363"/>
              <a:gd name="connsiteX4" fmla="*/ 755527 w 1267450"/>
              <a:gd name="connsiteY4" fmla="*/ 409539 h 794363"/>
              <a:gd name="connsiteX5" fmla="*/ 709631 w 1267450"/>
              <a:gd name="connsiteY5" fmla="*/ 702570 h 794363"/>
              <a:gd name="connsiteX6" fmla="*/ 695509 w 1267450"/>
              <a:gd name="connsiteY6" fmla="*/ 790833 h 794363"/>
              <a:gd name="connsiteX7" fmla="*/ 0 w 1267450"/>
              <a:gd name="connsiteY7" fmla="*/ 794363 h 794363"/>
              <a:gd name="connsiteX8" fmla="*/ 123567 w 1267450"/>
              <a:gd name="connsiteY8" fmla="*/ 356581 h 794363"/>
              <a:gd name="connsiteX9" fmla="*/ 222421 w 1267450"/>
              <a:gd name="connsiteY9" fmla="*/ 176526 h 794363"/>
              <a:gd name="connsiteX10" fmla="*/ 300092 w 1267450"/>
              <a:gd name="connsiteY10" fmla="*/ 38835 h 794363"/>
              <a:gd name="connsiteX0" fmla="*/ 300092 w 1270981"/>
              <a:gd name="connsiteY0" fmla="*/ 38835 h 794363"/>
              <a:gd name="connsiteX1" fmla="*/ 737875 w 1270981"/>
              <a:gd name="connsiteY1" fmla="*/ 137690 h 794363"/>
              <a:gd name="connsiteX2" fmla="*/ 970887 w 1270981"/>
              <a:gd name="connsiteY2" fmla="*/ 0 h 794363"/>
              <a:gd name="connsiteX3" fmla="*/ 1270981 w 1270981"/>
              <a:gd name="connsiteY3" fmla="*/ 180057 h 794363"/>
              <a:gd name="connsiteX4" fmla="*/ 755527 w 1270981"/>
              <a:gd name="connsiteY4" fmla="*/ 409539 h 794363"/>
              <a:gd name="connsiteX5" fmla="*/ 709631 w 1270981"/>
              <a:gd name="connsiteY5" fmla="*/ 702570 h 794363"/>
              <a:gd name="connsiteX6" fmla="*/ 695509 w 1270981"/>
              <a:gd name="connsiteY6" fmla="*/ 790833 h 794363"/>
              <a:gd name="connsiteX7" fmla="*/ 0 w 1270981"/>
              <a:gd name="connsiteY7" fmla="*/ 794363 h 794363"/>
              <a:gd name="connsiteX8" fmla="*/ 123567 w 1270981"/>
              <a:gd name="connsiteY8" fmla="*/ 356581 h 794363"/>
              <a:gd name="connsiteX9" fmla="*/ 222421 w 1270981"/>
              <a:gd name="connsiteY9" fmla="*/ 176526 h 794363"/>
              <a:gd name="connsiteX10" fmla="*/ 300092 w 1270981"/>
              <a:gd name="connsiteY10" fmla="*/ 38835 h 794363"/>
              <a:gd name="connsiteX0" fmla="*/ 300092 w 1270981"/>
              <a:gd name="connsiteY0" fmla="*/ 38835 h 794364"/>
              <a:gd name="connsiteX1" fmla="*/ 737875 w 1270981"/>
              <a:gd name="connsiteY1" fmla="*/ 137690 h 794364"/>
              <a:gd name="connsiteX2" fmla="*/ 970887 w 1270981"/>
              <a:gd name="connsiteY2" fmla="*/ 0 h 794364"/>
              <a:gd name="connsiteX3" fmla="*/ 1270981 w 1270981"/>
              <a:gd name="connsiteY3" fmla="*/ 180057 h 794364"/>
              <a:gd name="connsiteX4" fmla="*/ 755527 w 1270981"/>
              <a:gd name="connsiteY4" fmla="*/ 409539 h 794364"/>
              <a:gd name="connsiteX5" fmla="*/ 709631 w 1270981"/>
              <a:gd name="connsiteY5" fmla="*/ 702570 h 794364"/>
              <a:gd name="connsiteX6" fmla="*/ 695509 w 1270981"/>
              <a:gd name="connsiteY6" fmla="*/ 794364 h 794364"/>
              <a:gd name="connsiteX7" fmla="*/ 0 w 1270981"/>
              <a:gd name="connsiteY7" fmla="*/ 794363 h 794364"/>
              <a:gd name="connsiteX8" fmla="*/ 123567 w 1270981"/>
              <a:gd name="connsiteY8" fmla="*/ 356581 h 794364"/>
              <a:gd name="connsiteX9" fmla="*/ 222421 w 1270981"/>
              <a:gd name="connsiteY9" fmla="*/ 176526 h 794364"/>
              <a:gd name="connsiteX10" fmla="*/ 300092 w 1270981"/>
              <a:gd name="connsiteY10" fmla="*/ 38835 h 794364"/>
              <a:gd name="connsiteX0" fmla="*/ 303623 w 1274512"/>
              <a:gd name="connsiteY0" fmla="*/ 38835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27098 w 1274512"/>
              <a:gd name="connsiteY8" fmla="*/ 356581 h 819077"/>
              <a:gd name="connsiteX9" fmla="*/ 225952 w 1274512"/>
              <a:gd name="connsiteY9" fmla="*/ 176526 h 819077"/>
              <a:gd name="connsiteX10" fmla="*/ 303623 w 1274512"/>
              <a:gd name="connsiteY10" fmla="*/ 38835 h 819077"/>
              <a:gd name="connsiteX0" fmla="*/ 303623 w 1274512"/>
              <a:gd name="connsiteY0" fmla="*/ 38835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25952 w 1274512"/>
              <a:gd name="connsiteY9" fmla="*/ 176526 h 819077"/>
              <a:gd name="connsiteX10" fmla="*/ 303623 w 1274512"/>
              <a:gd name="connsiteY10" fmla="*/ 38835 h 819077"/>
              <a:gd name="connsiteX0" fmla="*/ 303623 w 1274512"/>
              <a:gd name="connsiteY0" fmla="*/ 38835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11830 w 1274512"/>
              <a:gd name="connsiteY9" fmla="*/ 176526 h 819077"/>
              <a:gd name="connsiteX10" fmla="*/ 303623 w 1274512"/>
              <a:gd name="connsiteY10" fmla="*/ 38835 h 819077"/>
              <a:gd name="connsiteX0" fmla="*/ 297273 w 1274512"/>
              <a:gd name="connsiteY0" fmla="*/ 16610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11830 w 1274512"/>
              <a:gd name="connsiteY9" fmla="*/ 176526 h 819077"/>
              <a:gd name="connsiteX10" fmla="*/ 297273 w 1274512"/>
              <a:gd name="connsiteY10" fmla="*/ 16610 h 819077"/>
              <a:gd name="connsiteX0" fmla="*/ 297273 w 1274512"/>
              <a:gd name="connsiteY0" fmla="*/ 16610 h 819077"/>
              <a:gd name="connsiteX1" fmla="*/ 725531 w 1274512"/>
              <a:gd name="connsiteY1" fmla="*/ 11864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11830 w 1274512"/>
              <a:gd name="connsiteY9" fmla="*/ 176526 h 819077"/>
              <a:gd name="connsiteX10" fmla="*/ 297273 w 1274512"/>
              <a:gd name="connsiteY10" fmla="*/ 16610 h 819077"/>
              <a:gd name="connsiteX0" fmla="*/ 297273 w 1274512"/>
              <a:gd name="connsiteY0" fmla="*/ 35660 h 838127"/>
              <a:gd name="connsiteX1" fmla="*/ 725531 w 1274512"/>
              <a:gd name="connsiteY1" fmla="*/ 137690 h 838127"/>
              <a:gd name="connsiteX2" fmla="*/ 974418 w 1274512"/>
              <a:gd name="connsiteY2" fmla="*/ 0 h 838127"/>
              <a:gd name="connsiteX3" fmla="*/ 1274512 w 1274512"/>
              <a:gd name="connsiteY3" fmla="*/ 199107 h 838127"/>
              <a:gd name="connsiteX4" fmla="*/ 759058 w 1274512"/>
              <a:gd name="connsiteY4" fmla="*/ 428589 h 838127"/>
              <a:gd name="connsiteX5" fmla="*/ 713162 w 1274512"/>
              <a:gd name="connsiteY5" fmla="*/ 721620 h 838127"/>
              <a:gd name="connsiteX6" fmla="*/ 699040 w 1274512"/>
              <a:gd name="connsiteY6" fmla="*/ 813414 h 838127"/>
              <a:gd name="connsiteX7" fmla="*/ 0 w 1274512"/>
              <a:gd name="connsiteY7" fmla="*/ 838127 h 838127"/>
              <a:gd name="connsiteX8" fmla="*/ 105915 w 1274512"/>
              <a:gd name="connsiteY8" fmla="*/ 393284 h 838127"/>
              <a:gd name="connsiteX9" fmla="*/ 211830 w 1274512"/>
              <a:gd name="connsiteY9" fmla="*/ 195576 h 838127"/>
              <a:gd name="connsiteX10" fmla="*/ 297273 w 1274512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59058 w 1290387"/>
              <a:gd name="connsiteY4" fmla="*/ 428589 h 838127"/>
              <a:gd name="connsiteX5" fmla="*/ 713162 w 1290387"/>
              <a:gd name="connsiteY5" fmla="*/ 721620 h 838127"/>
              <a:gd name="connsiteX6" fmla="*/ 699040 w 1290387"/>
              <a:gd name="connsiteY6" fmla="*/ 813414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699040 w 1290387"/>
              <a:gd name="connsiteY6" fmla="*/ 813414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189605 w 1290387"/>
              <a:gd name="connsiteY9" fmla="*/ 198751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29037 w 1290387"/>
              <a:gd name="connsiteY5" fmla="*/ 680345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189605 w 1290387"/>
              <a:gd name="connsiteY9" fmla="*/ 198751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29037 w 1290387"/>
              <a:gd name="connsiteY5" fmla="*/ 680345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189605 w 1290387"/>
              <a:gd name="connsiteY9" fmla="*/ 198751 h 838127"/>
              <a:gd name="connsiteX10" fmla="*/ 297273 w 1290387"/>
              <a:gd name="connsiteY10" fmla="*/ 35660 h 838127"/>
              <a:gd name="connsiteX0" fmla="*/ 1056502 w 2049616"/>
              <a:gd name="connsiteY0" fmla="*/ 35660 h 829289"/>
              <a:gd name="connsiteX1" fmla="*/ 1484760 w 2049616"/>
              <a:gd name="connsiteY1" fmla="*/ 137690 h 829289"/>
              <a:gd name="connsiteX2" fmla="*/ 1733647 w 2049616"/>
              <a:gd name="connsiteY2" fmla="*/ 0 h 829289"/>
              <a:gd name="connsiteX3" fmla="*/ 2049616 w 2049616"/>
              <a:gd name="connsiteY3" fmla="*/ 199107 h 829289"/>
              <a:gd name="connsiteX4" fmla="*/ 1502412 w 2049616"/>
              <a:gd name="connsiteY4" fmla="*/ 441289 h 829289"/>
              <a:gd name="connsiteX5" fmla="*/ 1488266 w 2049616"/>
              <a:gd name="connsiteY5" fmla="*/ 680345 h 829289"/>
              <a:gd name="connsiteX6" fmla="*/ 1474144 w 2049616"/>
              <a:gd name="connsiteY6" fmla="*/ 829289 h 829289"/>
              <a:gd name="connsiteX7" fmla="*/ 0 w 2049616"/>
              <a:gd name="connsiteY7" fmla="*/ 677414 h 829289"/>
              <a:gd name="connsiteX8" fmla="*/ 865144 w 2049616"/>
              <a:gd name="connsiteY8" fmla="*/ 393284 h 829289"/>
              <a:gd name="connsiteX9" fmla="*/ 948834 w 2049616"/>
              <a:gd name="connsiteY9" fmla="*/ 198751 h 829289"/>
              <a:gd name="connsiteX10" fmla="*/ 1056502 w 2049616"/>
              <a:gd name="connsiteY10" fmla="*/ 35660 h 829289"/>
              <a:gd name="connsiteX0" fmla="*/ 1056502 w 2049616"/>
              <a:gd name="connsiteY0" fmla="*/ 35660 h 1189507"/>
              <a:gd name="connsiteX1" fmla="*/ 1484760 w 2049616"/>
              <a:gd name="connsiteY1" fmla="*/ 137690 h 1189507"/>
              <a:gd name="connsiteX2" fmla="*/ 1733647 w 2049616"/>
              <a:gd name="connsiteY2" fmla="*/ 0 h 1189507"/>
              <a:gd name="connsiteX3" fmla="*/ 2049616 w 2049616"/>
              <a:gd name="connsiteY3" fmla="*/ 199107 h 1189507"/>
              <a:gd name="connsiteX4" fmla="*/ 1502412 w 2049616"/>
              <a:gd name="connsiteY4" fmla="*/ 441289 h 1189507"/>
              <a:gd name="connsiteX5" fmla="*/ 1488266 w 2049616"/>
              <a:gd name="connsiteY5" fmla="*/ 680345 h 1189507"/>
              <a:gd name="connsiteX6" fmla="*/ 1302347 w 2049616"/>
              <a:gd name="connsiteY6" fmla="*/ 1189507 h 1189507"/>
              <a:gd name="connsiteX7" fmla="*/ 0 w 2049616"/>
              <a:gd name="connsiteY7" fmla="*/ 677414 h 1189507"/>
              <a:gd name="connsiteX8" fmla="*/ 865144 w 2049616"/>
              <a:gd name="connsiteY8" fmla="*/ 393284 h 1189507"/>
              <a:gd name="connsiteX9" fmla="*/ 948834 w 2049616"/>
              <a:gd name="connsiteY9" fmla="*/ 198751 h 1189507"/>
              <a:gd name="connsiteX10" fmla="*/ 1056502 w 2049616"/>
              <a:gd name="connsiteY10" fmla="*/ 35660 h 1189507"/>
              <a:gd name="connsiteX0" fmla="*/ 1056502 w 2049616"/>
              <a:gd name="connsiteY0" fmla="*/ 35660 h 1189507"/>
              <a:gd name="connsiteX1" fmla="*/ 1484760 w 2049616"/>
              <a:gd name="connsiteY1" fmla="*/ 137690 h 1189507"/>
              <a:gd name="connsiteX2" fmla="*/ 1733647 w 2049616"/>
              <a:gd name="connsiteY2" fmla="*/ 0 h 1189507"/>
              <a:gd name="connsiteX3" fmla="*/ 2049616 w 2049616"/>
              <a:gd name="connsiteY3" fmla="*/ 199107 h 1189507"/>
              <a:gd name="connsiteX4" fmla="*/ 1502412 w 2049616"/>
              <a:gd name="connsiteY4" fmla="*/ 441289 h 1189507"/>
              <a:gd name="connsiteX5" fmla="*/ 1302347 w 2049616"/>
              <a:gd name="connsiteY5" fmla="*/ 1189507 h 1189507"/>
              <a:gd name="connsiteX6" fmla="*/ 0 w 2049616"/>
              <a:gd name="connsiteY6" fmla="*/ 677414 h 1189507"/>
              <a:gd name="connsiteX7" fmla="*/ 865144 w 2049616"/>
              <a:gd name="connsiteY7" fmla="*/ 393284 h 1189507"/>
              <a:gd name="connsiteX8" fmla="*/ 948834 w 2049616"/>
              <a:gd name="connsiteY8" fmla="*/ 198751 h 1189507"/>
              <a:gd name="connsiteX9" fmla="*/ 1056502 w 2049616"/>
              <a:gd name="connsiteY9" fmla="*/ 35660 h 1189507"/>
              <a:gd name="connsiteX0" fmla="*/ 1056502 w 2049616"/>
              <a:gd name="connsiteY0" fmla="*/ 35660 h 1189507"/>
              <a:gd name="connsiteX1" fmla="*/ 1484760 w 2049616"/>
              <a:gd name="connsiteY1" fmla="*/ 137690 h 1189507"/>
              <a:gd name="connsiteX2" fmla="*/ 1733647 w 2049616"/>
              <a:gd name="connsiteY2" fmla="*/ 0 h 1189507"/>
              <a:gd name="connsiteX3" fmla="*/ 2049616 w 2049616"/>
              <a:gd name="connsiteY3" fmla="*/ 199107 h 1189507"/>
              <a:gd name="connsiteX4" fmla="*/ 1302347 w 2049616"/>
              <a:gd name="connsiteY4" fmla="*/ 1189507 h 1189507"/>
              <a:gd name="connsiteX5" fmla="*/ 0 w 2049616"/>
              <a:gd name="connsiteY5" fmla="*/ 677414 h 1189507"/>
              <a:gd name="connsiteX6" fmla="*/ 865144 w 2049616"/>
              <a:gd name="connsiteY6" fmla="*/ 393284 h 1189507"/>
              <a:gd name="connsiteX7" fmla="*/ 948834 w 2049616"/>
              <a:gd name="connsiteY7" fmla="*/ 198751 h 1189507"/>
              <a:gd name="connsiteX8" fmla="*/ 1056502 w 2049616"/>
              <a:gd name="connsiteY8" fmla="*/ 35660 h 1189507"/>
              <a:gd name="connsiteX0" fmla="*/ 1056502 w 1827943"/>
              <a:gd name="connsiteY0" fmla="*/ 35660 h 1189507"/>
              <a:gd name="connsiteX1" fmla="*/ 1484760 w 1827943"/>
              <a:gd name="connsiteY1" fmla="*/ 137690 h 1189507"/>
              <a:gd name="connsiteX2" fmla="*/ 1733647 w 1827943"/>
              <a:gd name="connsiteY2" fmla="*/ 0 h 1189507"/>
              <a:gd name="connsiteX3" fmla="*/ 1827943 w 1827943"/>
              <a:gd name="connsiteY3" fmla="*/ 476198 h 1189507"/>
              <a:gd name="connsiteX4" fmla="*/ 1302347 w 1827943"/>
              <a:gd name="connsiteY4" fmla="*/ 1189507 h 1189507"/>
              <a:gd name="connsiteX5" fmla="*/ 0 w 1827943"/>
              <a:gd name="connsiteY5" fmla="*/ 677414 h 1189507"/>
              <a:gd name="connsiteX6" fmla="*/ 865144 w 1827943"/>
              <a:gd name="connsiteY6" fmla="*/ 393284 h 1189507"/>
              <a:gd name="connsiteX7" fmla="*/ 948834 w 1827943"/>
              <a:gd name="connsiteY7" fmla="*/ 198751 h 1189507"/>
              <a:gd name="connsiteX8" fmla="*/ 1056502 w 1827943"/>
              <a:gd name="connsiteY8" fmla="*/ 35660 h 1189507"/>
              <a:gd name="connsiteX0" fmla="*/ 1056502 w 1827943"/>
              <a:gd name="connsiteY0" fmla="*/ 0 h 1153847"/>
              <a:gd name="connsiteX1" fmla="*/ 1484760 w 1827943"/>
              <a:gd name="connsiteY1" fmla="*/ 102030 h 1153847"/>
              <a:gd name="connsiteX2" fmla="*/ 1827943 w 1827943"/>
              <a:gd name="connsiteY2" fmla="*/ 440538 h 1153847"/>
              <a:gd name="connsiteX3" fmla="*/ 1302347 w 1827943"/>
              <a:gd name="connsiteY3" fmla="*/ 1153847 h 1153847"/>
              <a:gd name="connsiteX4" fmla="*/ 0 w 1827943"/>
              <a:gd name="connsiteY4" fmla="*/ 641754 h 1153847"/>
              <a:gd name="connsiteX5" fmla="*/ 865144 w 1827943"/>
              <a:gd name="connsiteY5" fmla="*/ 357624 h 1153847"/>
              <a:gd name="connsiteX6" fmla="*/ 948834 w 1827943"/>
              <a:gd name="connsiteY6" fmla="*/ 163091 h 1153847"/>
              <a:gd name="connsiteX7" fmla="*/ 1056502 w 1827943"/>
              <a:gd name="connsiteY7" fmla="*/ 0 h 1153847"/>
              <a:gd name="connsiteX0" fmla="*/ 1056502 w 1827943"/>
              <a:gd name="connsiteY0" fmla="*/ 0 h 1153847"/>
              <a:gd name="connsiteX1" fmla="*/ 1827943 w 1827943"/>
              <a:gd name="connsiteY1" fmla="*/ 440538 h 1153847"/>
              <a:gd name="connsiteX2" fmla="*/ 1302347 w 1827943"/>
              <a:gd name="connsiteY2" fmla="*/ 1153847 h 1153847"/>
              <a:gd name="connsiteX3" fmla="*/ 0 w 1827943"/>
              <a:gd name="connsiteY3" fmla="*/ 641754 h 1153847"/>
              <a:gd name="connsiteX4" fmla="*/ 865144 w 1827943"/>
              <a:gd name="connsiteY4" fmla="*/ 357624 h 1153847"/>
              <a:gd name="connsiteX5" fmla="*/ 948834 w 1827943"/>
              <a:gd name="connsiteY5" fmla="*/ 163091 h 1153847"/>
              <a:gd name="connsiteX6" fmla="*/ 1056502 w 1827943"/>
              <a:gd name="connsiteY6" fmla="*/ 0 h 1153847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865144 w 1827943"/>
              <a:gd name="connsiteY4" fmla="*/ 435210 h 1231433"/>
              <a:gd name="connsiteX5" fmla="*/ 948834 w 1827943"/>
              <a:gd name="connsiteY5" fmla="*/ 240677 h 1231433"/>
              <a:gd name="connsiteX6" fmla="*/ 1050960 w 1827943"/>
              <a:gd name="connsiteY6" fmla="*/ 0 h 1231433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493842 w 1827943"/>
              <a:gd name="connsiteY4" fmla="*/ 451836 h 1231433"/>
              <a:gd name="connsiteX5" fmla="*/ 948834 w 1827943"/>
              <a:gd name="connsiteY5" fmla="*/ 240677 h 1231433"/>
              <a:gd name="connsiteX6" fmla="*/ 1050960 w 1827943"/>
              <a:gd name="connsiteY6" fmla="*/ 0 h 1231433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493842 w 1827943"/>
              <a:gd name="connsiteY4" fmla="*/ 451836 h 1231433"/>
              <a:gd name="connsiteX5" fmla="*/ 837997 w 1827943"/>
              <a:gd name="connsiteY5" fmla="*/ 190801 h 1231433"/>
              <a:gd name="connsiteX6" fmla="*/ 1050960 w 1827943"/>
              <a:gd name="connsiteY6" fmla="*/ 0 h 1231433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405173 w 1827943"/>
              <a:gd name="connsiteY4" fmla="*/ 462920 h 1231433"/>
              <a:gd name="connsiteX5" fmla="*/ 837997 w 1827943"/>
              <a:gd name="connsiteY5" fmla="*/ 190801 h 1231433"/>
              <a:gd name="connsiteX6" fmla="*/ 1050960 w 1827943"/>
              <a:gd name="connsiteY6" fmla="*/ 0 h 1231433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405173 w 1827943"/>
              <a:gd name="connsiteY4" fmla="*/ 462920 h 1231433"/>
              <a:gd name="connsiteX5" fmla="*/ 821371 w 1827943"/>
              <a:gd name="connsiteY5" fmla="*/ 179717 h 1231433"/>
              <a:gd name="connsiteX6" fmla="*/ 1050960 w 1827943"/>
              <a:gd name="connsiteY6" fmla="*/ 0 h 1231433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405173 w 1827943"/>
              <a:gd name="connsiteY4" fmla="*/ 462920 h 1231433"/>
              <a:gd name="connsiteX5" fmla="*/ 821371 w 1827943"/>
              <a:gd name="connsiteY5" fmla="*/ 179717 h 1231433"/>
              <a:gd name="connsiteX6" fmla="*/ 1050960 w 1827943"/>
              <a:gd name="connsiteY6" fmla="*/ 0 h 1231433"/>
              <a:gd name="connsiteX0" fmla="*/ 1050960 w 1827943"/>
              <a:gd name="connsiteY0" fmla="*/ 0 h 1231433"/>
              <a:gd name="connsiteX1" fmla="*/ 1827943 w 1827943"/>
              <a:gd name="connsiteY1" fmla="*/ 518124 h 1231433"/>
              <a:gd name="connsiteX2" fmla="*/ 1302347 w 1827943"/>
              <a:gd name="connsiteY2" fmla="*/ 1231433 h 1231433"/>
              <a:gd name="connsiteX3" fmla="*/ 0 w 1827943"/>
              <a:gd name="connsiteY3" fmla="*/ 719340 h 1231433"/>
              <a:gd name="connsiteX4" fmla="*/ 405173 w 1827943"/>
              <a:gd name="connsiteY4" fmla="*/ 462920 h 1231433"/>
              <a:gd name="connsiteX5" fmla="*/ 821371 w 1827943"/>
              <a:gd name="connsiteY5" fmla="*/ 179717 h 1231433"/>
              <a:gd name="connsiteX6" fmla="*/ 1050960 w 1827943"/>
              <a:gd name="connsiteY6" fmla="*/ 0 h 1231433"/>
              <a:gd name="connsiteX0" fmla="*/ 1050960 w 1827943"/>
              <a:gd name="connsiteY0" fmla="*/ 0 h 1209266"/>
              <a:gd name="connsiteX1" fmla="*/ 1827943 w 1827943"/>
              <a:gd name="connsiteY1" fmla="*/ 518124 h 1209266"/>
              <a:gd name="connsiteX2" fmla="*/ 1241387 w 1827943"/>
              <a:gd name="connsiteY2" fmla="*/ 1209266 h 1209266"/>
              <a:gd name="connsiteX3" fmla="*/ 0 w 1827943"/>
              <a:gd name="connsiteY3" fmla="*/ 719340 h 1209266"/>
              <a:gd name="connsiteX4" fmla="*/ 405173 w 1827943"/>
              <a:gd name="connsiteY4" fmla="*/ 462920 h 1209266"/>
              <a:gd name="connsiteX5" fmla="*/ 821371 w 1827943"/>
              <a:gd name="connsiteY5" fmla="*/ 179717 h 1209266"/>
              <a:gd name="connsiteX6" fmla="*/ 1050960 w 1827943"/>
              <a:gd name="connsiteY6" fmla="*/ 0 h 1209266"/>
              <a:gd name="connsiteX0" fmla="*/ 1050960 w 1827943"/>
              <a:gd name="connsiteY0" fmla="*/ 0 h 1209266"/>
              <a:gd name="connsiteX1" fmla="*/ 1827943 w 1827943"/>
              <a:gd name="connsiteY1" fmla="*/ 518124 h 1209266"/>
              <a:gd name="connsiteX2" fmla="*/ 1241387 w 1827943"/>
              <a:gd name="connsiteY2" fmla="*/ 1209266 h 1209266"/>
              <a:gd name="connsiteX3" fmla="*/ 0 w 1827943"/>
              <a:gd name="connsiteY3" fmla="*/ 719340 h 1209266"/>
              <a:gd name="connsiteX4" fmla="*/ 405173 w 1827943"/>
              <a:gd name="connsiteY4" fmla="*/ 462920 h 1209266"/>
              <a:gd name="connsiteX5" fmla="*/ 821371 w 1827943"/>
              <a:gd name="connsiteY5" fmla="*/ 179717 h 1209266"/>
              <a:gd name="connsiteX6" fmla="*/ 1050960 w 1827943"/>
              <a:gd name="connsiteY6" fmla="*/ 0 h 1209266"/>
              <a:gd name="connsiteX0" fmla="*/ 1089753 w 1866736"/>
              <a:gd name="connsiteY0" fmla="*/ 0 h 1209266"/>
              <a:gd name="connsiteX1" fmla="*/ 1866736 w 1866736"/>
              <a:gd name="connsiteY1" fmla="*/ 518124 h 1209266"/>
              <a:gd name="connsiteX2" fmla="*/ 1280180 w 1866736"/>
              <a:gd name="connsiteY2" fmla="*/ 1209266 h 1209266"/>
              <a:gd name="connsiteX3" fmla="*/ 0 w 1866736"/>
              <a:gd name="connsiteY3" fmla="*/ 747049 h 1209266"/>
              <a:gd name="connsiteX4" fmla="*/ 443966 w 1866736"/>
              <a:gd name="connsiteY4" fmla="*/ 462920 h 1209266"/>
              <a:gd name="connsiteX5" fmla="*/ 860164 w 1866736"/>
              <a:gd name="connsiteY5" fmla="*/ 179717 h 1209266"/>
              <a:gd name="connsiteX6" fmla="*/ 1089753 w 1866736"/>
              <a:gd name="connsiteY6" fmla="*/ 0 h 1209266"/>
              <a:gd name="connsiteX0" fmla="*/ 1089753 w 1866736"/>
              <a:gd name="connsiteY0" fmla="*/ 0 h 1248059"/>
              <a:gd name="connsiteX1" fmla="*/ 1866736 w 1866736"/>
              <a:gd name="connsiteY1" fmla="*/ 518124 h 1248059"/>
              <a:gd name="connsiteX2" fmla="*/ 1263555 w 1866736"/>
              <a:gd name="connsiteY2" fmla="*/ 1248059 h 1248059"/>
              <a:gd name="connsiteX3" fmla="*/ 0 w 1866736"/>
              <a:gd name="connsiteY3" fmla="*/ 747049 h 1248059"/>
              <a:gd name="connsiteX4" fmla="*/ 443966 w 1866736"/>
              <a:gd name="connsiteY4" fmla="*/ 462920 h 1248059"/>
              <a:gd name="connsiteX5" fmla="*/ 860164 w 1866736"/>
              <a:gd name="connsiteY5" fmla="*/ 179717 h 1248059"/>
              <a:gd name="connsiteX6" fmla="*/ 1089753 w 1866736"/>
              <a:gd name="connsiteY6" fmla="*/ 0 h 1248059"/>
              <a:gd name="connsiteX0" fmla="*/ 1111921 w 1888904"/>
              <a:gd name="connsiteY0" fmla="*/ 0 h 1248059"/>
              <a:gd name="connsiteX1" fmla="*/ 1888904 w 1888904"/>
              <a:gd name="connsiteY1" fmla="*/ 518124 h 1248059"/>
              <a:gd name="connsiteX2" fmla="*/ 1285723 w 1888904"/>
              <a:gd name="connsiteY2" fmla="*/ 1248059 h 1248059"/>
              <a:gd name="connsiteX3" fmla="*/ 0 w 1888904"/>
              <a:gd name="connsiteY3" fmla="*/ 747049 h 1248059"/>
              <a:gd name="connsiteX4" fmla="*/ 466134 w 1888904"/>
              <a:gd name="connsiteY4" fmla="*/ 462920 h 1248059"/>
              <a:gd name="connsiteX5" fmla="*/ 882332 w 1888904"/>
              <a:gd name="connsiteY5" fmla="*/ 179717 h 1248059"/>
              <a:gd name="connsiteX6" fmla="*/ 1111921 w 1888904"/>
              <a:gd name="connsiteY6" fmla="*/ 0 h 1248059"/>
              <a:gd name="connsiteX0" fmla="*/ 1111921 w 1888904"/>
              <a:gd name="connsiteY0" fmla="*/ 0 h 1248059"/>
              <a:gd name="connsiteX1" fmla="*/ 1888904 w 1888904"/>
              <a:gd name="connsiteY1" fmla="*/ 518124 h 1248059"/>
              <a:gd name="connsiteX2" fmla="*/ 1285723 w 1888904"/>
              <a:gd name="connsiteY2" fmla="*/ 1248059 h 1248059"/>
              <a:gd name="connsiteX3" fmla="*/ 0 w 1888904"/>
              <a:gd name="connsiteY3" fmla="*/ 747049 h 1248059"/>
              <a:gd name="connsiteX4" fmla="*/ 488301 w 1888904"/>
              <a:gd name="connsiteY4" fmla="*/ 424128 h 1248059"/>
              <a:gd name="connsiteX5" fmla="*/ 882332 w 1888904"/>
              <a:gd name="connsiteY5" fmla="*/ 179717 h 1248059"/>
              <a:gd name="connsiteX6" fmla="*/ 1111921 w 1888904"/>
              <a:gd name="connsiteY6" fmla="*/ 0 h 1248059"/>
              <a:gd name="connsiteX0" fmla="*/ 1111921 w 1888904"/>
              <a:gd name="connsiteY0" fmla="*/ 0 h 1248059"/>
              <a:gd name="connsiteX1" fmla="*/ 1888904 w 1888904"/>
              <a:gd name="connsiteY1" fmla="*/ 518124 h 1248059"/>
              <a:gd name="connsiteX2" fmla="*/ 1285723 w 1888904"/>
              <a:gd name="connsiteY2" fmla="*/ 1248059 h 1248059"/>
              <a:gd name="connsiteX3" fmla="*/ 0 w 1888904"/>
              <a:gd name="connsiteY3" fmla="*/ 747049 h 1248059"/>
              <a:gd name="connsiteX4" fmla="*/ 488301 w 1888904"/>
              <a:gd name="connsiteY4" fmla="*/ 424128 h 1248059"/>
              <a:gd name="connsiteX5" fmla="*/ 904499 w 1888904"/>
              <a:gd name="connsiteY5" fmla="*/ 152008 h 1248059"/>
              <a:gd name="connsiteX6" fmla="*/ 1111921 w 1888904"/>
              <a:gd name="connsiteY6" fmla="*/ 0 h 124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8904" h="1248059">
                <a:moveTo>
                  <a:pt x="1111921" y="0"/>
                </a:moveTo>
                <a:lnTo>
                  <a:pt x="1888904" y="518124"/>
                </a:lnTo>
                <a:lnTo>
                  <a:pt x="1285723" y="1248059"/>
                </a:lnTo>
                <a:cubicBezTo>
                  <a:pt x="828054" y="1068067"/>
                  <a:pt x="410101" y="893732"/>
                  <a:pt x="0" y="747049"/>
                </a:cubicBezTo>
                <a:lnTo>
                  <a:pt x="488301" y="424128"/>
                </a:lnTo>
                <a:lnTo>
                  <a:pt x="904499" y="152008"/>
                </a:lnTo>
                <a:lnTo>
                  <a:pt x="1111921" y="0"/>
                </a:lnTo>
                <a:close/>
              </a:path>
            </a:pathLst>
          </a:custGeom>
          <a:noFill/>
          <a:ln w="44450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9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92155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CH" sz="1800" dirty="0"/>
              <a:t>Künftige Lärmentwicklung </a:t>
            </a:r>
            <a:r>
              <a:rPr lang="de-DE" sz="1800" dirty="0"/>
              <a:t>abhängig der Betriebsreglemente</a:t>
            </a: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0AAA0509-266B-C349-9617-FECF17EC9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39461"/>
            <a:ext cx="3074504" cy="2137339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5D9A141-6646-C940-91E4-BB1DE2B6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04864"/>
            <a:ext cx="2398486" cy="3800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A016B26-40C9-DE41-97D0-0351DED8E3BA}"/>
              </a:ext>
            </a:extLst>
          </p:cNvPr>
          <p:cNvSpPr txBox="1"/>
          <p:nvPr/>
        </p:nvSpPr>
        <p:spPr>
          <a:xfrm>
            <a:off x="132444" y="1916832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Georgia" panose="02040502050405020303" pitchFamily="18" charset="0"/>
              </a:rPr>
              <a:t>Wohnnutzung ES II</a:t>
            </a:r>
          </a:p>
        </p:txBody>
      </p:sp>
    </p:spTree>
    <p:extLst>
      <p:ext uri="{BB962C8B-B14F-4D97-AF65-F5344CB8AC3E}">
        <p14:creationId xmlns:p14="http://schemas.microsoft.com/office/powerpoint/2010/main" val="193108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1" y="1011382"/>
            <a:ext cx="8896901" cy="92155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CH" sz="1800" dirty="0"/>
              <a:t>Künftige Lärmentwicklung </a:t>
            </a:r>
            <a:r>
              <a:rPr lang="de-DE" sz="1800" dirty="0"/>
              <a:t>abhängig der Betriebsreglemente</a:t>
            </a:r>
            <a:endParaRPr lang="de-DE" sz="1400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0AAA0509-266B-C349-9617-FECF17EC9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0" y="2739461"/>
            <a:ext cx="9144000" cy="2163843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DB028D-360C-2945-B365-54ABCD7AA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04864"/>
            <a:ext cx="2398486" cy="3800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ECCADE7-E28A-3445-BE08-255AACB98C52}"/>
              </a:ext>
            </a:extLst>
          </p:cNvPr>
          <p:cNvSpPr txBox="1"/>
          <p:nvPr/>
        </p:nvSpPr>
        <p:spPr>
          <a:xfrm>
            <a:off x="132444" y="1916832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Georgia" panose="02040502050405020303" pitchFamily="18" charset="0"/>
              </a:rPr>
              <a:t>Wohnnutzung ES II</a:t>
            </a:r>
          </a:p>
        </p:txBody>
      </p:sp>
    </p:spTree>
    <p:extLst>
      <p:ext uri="{BB962C8B-B14F-4D97-AF65-F5344CB8AC3E}">
        <p14:creationId xmlns:p14="http://schemas.microsoft.com/office/powerpoint/2010/main" val="418264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0AAA0509-266B-C349-9617-FECF17EC9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39461"/>
            <a:ext cx="9144000" cy="4111135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714F92-1857-A24C-8DBD-BFA9284F7F12}"/>
              </a:ext>
            </a:extLst>
          </p:cNvPr>
          <p:cNvSpPr txBox="1"/>
          <p:nvPr/>
        </p:nvSpPr>
        <p:spPr>
          <a:xfrm>
            <a:off x="176475" y="5020343"/>
            <a:ext cx="12234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Georgia" panose="02040502050405020303" pitchFamily="18" charset="0"/>
              </a:rPr>
              <a:t>Beispiel Höri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16EE371-7363-8E46-9A88-613AD21C5896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92155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CH" sz="1800" dirty="0"/>
              <a:t>Künftige Lärmentwicklung </a:t>
            </a:r>
            <a:r>
              <a:rPr lang="de-DE" sz="1800" dirty="0"/>
              <a:t>abhängig der Betriebsreglemente</a:t>
            </a:r>
            <a:br>
              <a:rPr lang="de-DE" sz="1800" dirty="0"/>
            </a:br>
            <a:r>
              <a:rPr lang="de-DE" sz="1400" dirty="0"/>
              <a:t>&gt; Planungsrechtliche Auswirkungen abhängig der Betriebsreglemente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FEB582E-064B-5F4F-BBE1-E191F5358829}"/>
              </a:ext>
            </a:extLst>
          </p:cNvPr>
          <p:cNvSpPr/>
          <p:nvPr/>
        </p:nvSpPr>
        <p:spPr bwMode="auto">
          <a:xfrm>
            <a:off x="6516216" y="4149080"/>
            <a:ext cx="1080120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A77E43-9154-8948-8F2A-1A452DFB9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04864"/>
            <a:ext cx="2398486" cy="3800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566C64E-14DD-8C42-B806-A0C73BAE0184}"/>
              </a:ext>
            </a:extLst>
          </p:cNvPr>
          <p:cNvSpPr txBox="1"/>
          <p:nvPr/>
        </p:nvSpPr>
        <p:spPr>
          <a:xfrm>
            <a:off x="132444" y="1916832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Georgia" panose="02040502050405020303" pitchFamily="18" charset="0"/>
              </a:rPr>
              <a:t>Wohnnutzung ES II</a:t>
            </a:r>
          </a:p>
        </p:txBody>
      </p:sp>
    </p:spTree>
    <p:extLst>
      <p:ext uri="{BB962C8B-B14F-4D97-AF65-F5344CB8AC3E}">
        <p14:creationId xmlns:p14="http://schemas.microsoft.com/office/powerpoint/2010/main" val="137950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0AAA0509-266B-C349-9617-FECF17EC9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39461"/>
            <a:ext cx="9144000" cy="4111135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714F92-1857-A24C-8DBD-BFA9284F7F12}"/>
              </a:ext>
            </a:extLst>
          </p:cNvPr>
          <p:cNvSpPr txBox="1"/>
          <p:nvPr/>
        </p:nvSpPr>
        <p:spPr>
          <a:xfrm>
            <a:off x="176475" y="5020343"/>
            <a:ext cx="12234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Georgia" panose="02040502050405020303" pitchFamily="18" charset="0"/>
              </a:rPr>
              <a:t>Beispiel Höri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16EE371-7363-8E46-9A88-613AD21C5896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92155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CH" sz="1800" dirty="0"/>
              <a:t>Künftige Lärmentwicklung </a:t>
            </a:r>
            <a:r>
              <a:rPr lang="de-DE" sz="1800" dirty="0"/>
              <a:t>abhängig der Betriebsreglemente</a:t>
            </a:r>
            <a:br>
              <a:rPr lang="de-DE" sz="1800" dirty="0"/>
            </a:br>
            <a:r>
              <a:rPr lang="de-DE" sz="1400" dirty="0"/>
              <a:t>&gt; Planungsrechtliche Auswirkungen abhängig der Betriebsreglemente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FEB582E-064B-5F4F-BBE1-E191F5358829}"/>
              </a:ext>
            </a:extLst>
          </p:cNvPr>
          <p:cNvSpPr/>
          <p:nvPr/>
        </p:nvSpPr>
        <p:spPr bwMode="auto">
          <a:xfrm>
            <a:off x="6516216" y="4149080"/>
            <a:ext cx="1080120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A77E43-9154-8948-8F2A-1A452DFB9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04864"/>
            <a:ext cx="2398486" cy="3800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566C64E-14DD-8C42-B806-A0C73BAE0184}"/>
              </a:ext>
            </a:extLst>
          </p:cNvPr>
          <p:cNvSpPr txBox="1"/>
          <p:nvPr/>
        </p:nvSpPr>
        <p:spPr>
          <a:xfrm>
            <a:off x="132444" y="1916832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latin typeface="Georgia" panose="02040502050405020303" pitchFamily="18" charset="0"/>
              </a:rPr>
              <a:t>Wohnnutzung ES II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F0F8E1F-414A-024A-B7FA-EBC7A3F220F6}"/>
              </a:ext>
            </a:extLst>
          </p:cNvPr>
          <p:cNvCxnSpPr/>
          <p:nvPr/>
        </p:nvCxnSpPr>
        <p:spPr bwMode="auto">
          <a:xfrm>
            <a:off x="3059832" y="2584952"/>
            <a:ext cx="6029084" cy="4212455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210E181-6A26-9444-AAB6-4651F9890B62}"/>
              </a:ext>
            </a:extLst>
          </p:cNvPr>
          <p:cNvCxnSpPr>
            <a:cxnSpLocks/>
          </p:cNvCxnSpPr>
          <p:nvPr/>
        </p:nvCxnSpPr>
        <p:spPr bwMode="auto">
          <a:xfrm flipV="1">
            <a:off x="3059832" y="2531763"/>
            <a:ext cx="5945019" cy="4265644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9D41449-8F64-4E4A-8CA5-5DDFB4937069}"/>
              </a:ext>
            </a:extLst>
          </p:cNvPr>
          <p:cNvSpPr txBox="1"/>
          <p:nvPr/>
        </p:nvSpPr>
        <p:spPr>
          <a:xfrm>
            <a:off x="4916044" y="4338283"/>
            <a:ext cx="231666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CH" dirty="0">
                <a:solidFill>
                  <a:srgbClr val="FF0000"/>
                </a:solidFill>
                <a:latin typeface="Georgia" panose="02040502050405020303" pitchFamily="18" charset="0"/>
              </a:rPr>
              <a:t>Entscheid BVG </a:t>
            </a:r>
            <a:br>
              <a:rPr lang="de-CH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de-CH" dirty="0">
                <a:solidFill>
                  <a:srgbClr val="FF0000"/>
                </a:solidFill>
                <a:latin typeface="Georgia" panose="02040502050405020303" pitchFamily="18" charset="0"/>
              </a:rPr>
              <a:t>vom 7.9.2021</a:t>
            </a:r>
            <a:endParaRPr lang="de-DE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3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E420B6-71BB-B042-AAEA-2C00E648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2221992"/>
            <a:ext cx="9143999" cy="46360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4AB8BE-CF56-6E44-9916-2AEDE7996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45" y="5380302"/>
            <a:ext cx="1441260" cy="1130400"/>
          </a:xfrm>
          <a:prstGeom prst="rect">
            <a:avLst/>
          </a:prstGeom>
        </p:spPr>
      </p:pic>
      <p:sp>
        <p:nvSpPr>
          <p:cNvPr id="6" name="Titelplatzhalter 6">
            <a:extLst>
              <a:ext uri="{FF2B5EF4-FFF2-40B4-BE49-F238E27FC236}">
                <a16:creationId xmlns:a16="http://schemas.microsoft.com/office/drawing/2014/main" id="{F85E0919-0F84-B942-B6A2-FBD7EF75A075}"/>
              </a:ext>
            </a:extLst>
          </p:cNvPr>
          <p:cNvSpPr txBox="1">
            <a:spLocks/>
          </p:cNvSpPr>
          <p:nvPr/>
        </p:nvSpPr>
        <p:spPr>
          <a:xfrm>
            <a:off x="179745" y="72008"/>
            <a:ext cx="11588727" cy="1988840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t" anchorCtr="0">
            <a:noAutofit/>
          </a:bodyPr>
          <a:lstStyle>
            <a:lvl1pPr marL="0" indent="0"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4000" spc="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2800" b="0" i="0" dirty="0">
                <a:ln>
                  <a:noFill/>
                </a:ln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Welche Auswirkungen hat übermässiger Lärm?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CH" sz="2800" b="0" i="0" dirty="0">
                <a:ln>
                  <a:noFill/>
                </a:ln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Planungsrechtlich</a:t>
            </a:r>
            <a:endParaRPr lang="de-CH" sz="28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Informationsveranstaltung am 23. November 2022 </a:t>
            </a:r>
            <a:b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 Schutzverbandes der Bevölkerung um den Flughafen Zürich</a:t>
            </a:r>
          </a:p>
          <a:p>
            <a:pPr>
              <a:lnSpc>
                <a:spcPct val="100000"/>
              </a:lnSpc>
            </a:pPr>
            <a:endParaRPr lang="de-CH" sz="1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Fabio Trussardi</a:t>
            </a:r>
          </a:p>
          <a:p>
            <a:pPr>
              <a:lnSpc>
                <a:spcPct val="100000"/>
              </a:lnSpc>
            </a:pPr>
            <a:r>
              <a:rPr lang="de-CH" sz="1400" b="0" i="0" dirty="0">
                <a:solidFill>
                  <a:schemeClr val="tx1"/>
                </a:solidFill>
                <a:latin typeface="Georgia" panose="02040502050405020303" pitchFamily="18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Raum- und Verkehrsplaner</a:t>
            </a: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de-CH" sz="2400" b="0" i="0" dirty="0">
              <a:solidFill>
                <a:schemeClr val="tx1"/>
              </a:solidFill>
              <a:latin typeface="Georgia" panose="02040502050405020303" pitchFamily="18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7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951" y="0"/>
            <a:ext cx="9036050" cy="6646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800" dirty="0"/>
              <a:t>Welche Auswirkungen hat übermässiger Lärm?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B215AD-FA2F-214D-8621-CB926F205206}"/>
              </a:ext>
            </a:extLst>
          </p:cNvPr>
          <p:cNvSpPr txBox="1">
            <a:spLocks/>
          </p:cNvSpPr>
          <p:nvPr/>
        </p:nvSpPr>
        <p:spPr bwMode="auto">
          <a:xfrm>
            <a:off x="107950" y="793338"/>
            <a:ext cx="8896902" cy="56911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DE" sz="2800" dirty="0"/>
              <a:t>Planungsrechtlich</a:t>
            </a:r>
            <a:endParaRPr lang="de-DE" sz="1800" dirty="0"/>
          </a:p>
          <a:p>
            <a:pPr>
              <a:buFont typeface="+mj-lt"/>
              <a:buAutoNum type="arabicPeriod"/>
            </a:pPr>
            <a:r>
              <a:rPr lang="de-CH" sz="1800" kern="0" dirty="0"/>
              <a:t>Vorgaben/Rahmenbedingungen</a:t>
            </a:r>
            <a:br>
              <a:rPr lang="de-CH" sz="1800" kern="0" dirty="0"/>
            </a:br>
            <a:r>
              <a:rPr lang="de-CH" sz="1400" kern="0" dirty="0"/>
              <a:t>- Fluglärmkurven</a:t>
            </a:r>
            <a:br>
              <a:rPr lang="de-CH" sz="1400" kern="0" dirty="0"/>
            </a:br>
            <a:r>
              <a:rPr lang="de-CH" sz="1400" kern="0" dirty="0"/>
              <a:t>- Lärmschutzverordnung</a:t>
            </a:r>
            <a:br>
              <a:rPr lang="de-CH" sz="1400" kern="0" dirty="0"/>
            </a:br>
            <a:r>
              <a:rPr lang="de-CH" sz="1400" kern="0" dirty="0"/>
              <a:t>- Kantonaler Richtplan</a:t>
            </a:r>
          </a:p>
          <a:p>
            <a:pPr>
              <a:buFont typeface="+mj-lt"/>
              <a:buAutoNum type="arabicPeriod"/>
            </a:pPr>
            <a:r>
              <a:rPr lang="de-CH" sz="1800" kern="0" dirty="0"/>
              <a:t>Planungsrechtliche Auswirkungen</a:t>
            </a:r>
            <a:br>
              <a:rPr lang="de-CH" sz="1800" kern="0" dirty="0"/>
            </a:br>
            <a:r>
              <a:rPr lang="de-CH" sz="1400" kern="0" dirty="0"/>
              <a:t>- Fragestellungen</a:t>
            </a:r>
            <a:br>
              <a:rPr lang="de-CH" sz="1400" kern="0" dirty="0"/>
            </a:br>
            <a:r>
              <a:rPr lang="de-CH" sz="1400" kern="0" dirty="0"/>
              <a:t>- zwei Fallbeispiele</a:t>
            </a:r>
            <a:endParaRPr lang="de-CH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11A870-AEF8-F34C-BB5B-EDCB10877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"/>
          <a:stretch/>
        </p:blipFill>
        <p:spPr>
          <a:xfrm>
            <a:off x="0" y="3861048"/>
            <a:ext cx="9128401" cy="30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0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"/>
            <a:ext cx="8896901" cy="647846"/>
          </a:xfrm>
        </p:spPr>
        <p:txBody>
          <a:bodyPr>
            <a:normAutofit/>
          </a:bodyPr>
          <a:lstStyle/>
          <a:p>
            <a:r>
              <a:rPr lang="de-CH" sz="2800" dirty="0"/>
              <a:t>1. Fluglärmkurven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92155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Gültiges Betriebsreglement (vorläufiges Betriebsreglement 2012, vBR12)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3E1E3F-194A-EF4D-997B-AA190531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2161"/>
            <a:ext cx="9144000" cy="53784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7A1101-7B32-2246-8BC2-31C24C2B5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28" y="5172274"/>
            <a:ext cx="2213872" cy="16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1. Lärmschutzverordnung (LSV)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A211CE-D357-1F44-B365-581A4392A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564904"/>
            <a:ext cx="7829449" cy="3999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33C82D6-AF31-7F4B-9978-1F37D586E097}"/>
              </a:ext>
            </a:extLst>
          </p:cNvPr>
          <p:cNvSpPr/>
          <p:nvPr/>
        </p:nvSpPr>
        <p:spPr bwMode="auto">
          <a:xfrm>
            <a:off x="5239266" y="3573015"/>
            <a:ext cx="2380287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E894262-D52F-D743-BC78-67FBC43ABF69}"/>
              </a:ext>
            </a:extLst>
          </p:cNvPr>
          <p:cNvSpPr/>
          <p:nvPr/>
        </p:nvSpPr>
        <p:spPr bwMode="auto">
          <a:xfrm>
            <a:off x="736154" y="3861047"/>
            <a:ext cx="1440160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2147225-A271-CB43-B127-77DFD46FFF68}"/>
              </a:ext>
            </a:extLst>
          </p:cNvPr>
          <p:cNvSpPr/>
          <p:nvPr/>
        </p:nvSpPr>
        <p:spPr bwMode="auto">
          <a:xfrm>
            <a:off x="742098" y="4437111"/>
            <a:ext cx="1440160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962A658-2C07-9347-A7DA-FA2108FF7B11}"/>
              </a:ext>
            </a:extLst>
          </p:cNvPr>
          <p:cNvSpPr/>
          <p:nvPr/>
        </p:nvSpPr>
        <p:spPr bwMode="auto">
          <a:xfrm>
            <a:off x="2296820" y="4725143"/>
            <a:ext cx="5280093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D603A19-510C-4A4E-9C5A-DFAFE8D5DCC2}"/>
              </a:ext>
            </a:extLst>
          </p:cNvPr>
          <p:cNvSpPr/>
          <p:nvPr/>
        </p:nvSpPr>
        <p:spPr bwMode="auto">
          <a:xfrm>
            <a:off x="1546087" y="5013175"/>
            <a:ext cx="4988283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07CB38E-37E2-A64C-BF49-25C9C4AD9773}"/>
              </a:ext>
            </a:extLst>
          </p:cNvPr>
          <p:cNvSpPr/>
          <p:nvPr/>
        </p:nvSpPr>
        <p:spPr bwMode="auto">
          <a:xfrm>
            <a:off x="4600254" y="2636911"/>
            <a:ext cx="2101341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12F01B8-171E-C241-8360-9956EC758F34}"/>
              </a:ext>
            </a:extLst>
          </p:cNvPr>
          <p:cNvSpPr/>
          <p:nvPr/>
        </p:nvSpPr>
        <p:spPr bwMode="auto">
          <a:xfrm>
            <a:off x="169308" y="2924943"/>
            <a:ext cx="7090889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6B95B5F-C3F1-084A-B27A-FBAB1B5B89B3}"/>
              </a:ext>
            </a:extLst>
          </p:cNvPr>
          <p:cNvSpPr/>
          <p:nvPr/>
        </p:nvSpPr>
        <p:spPr bwMode="auto">
          <a:xfrm>
            <a:off x="912767" y="5689538"/>
            <a:ext cx="3927842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9036050" cy="184155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1778000" algn="l"/>
                <a:tab pos="1857375" algn="l"/>
                <a:tab pos="7688263" algn="r"/>
              </a:tabLst>
            </a:pPr>
            <a:r>
              <a:rPr lang="de-CH" sz="1800" dirty="0"/>
              <a:t>Beurteilungszeiten Fluglärm gemäss LSV</a:t>
            </a:r>
            <a:br>
              <a:rPr lang="de-CH" sz="1800" dirty="0"/>
            </a:br>
            <a:r>
              <a:rPr lang="de-CH" sz="1400" dirty="0"/>
              <a:t>Tag:                                 06.00 bis 22.00 Uhr</a:t>
            </a:r>
            <a:br>
              <a:rPr lang="de-CH" sz="1400" dirty="0"/>
            </a:br>
            <a:r>
              <a:rPr lang="de-CH" sz="1400" dirty="0"/>
              <a:t>Erste Nachtstunde:      22.00 bis 23.00 Uhr</a:t>
            </a:r>
            <a:br>
              <a:rPr lang="de-CH" sz="1400" dirty="0"/>
            </a:br>
            <a:r>
              <a:rPr lang="de-CH" sz="1400" dirty="0"/>
              <a:t>Zweite Nachtstunde:    23.00 bis 24.00 Uhr</a:t>
            </a:r>
          </a:p>
          <a:p>
            <a:pPr marL="0" indent="0">
              <a:buNone/>
              <a:tabLst>
                <a:tab pos="1778000" algn="l"/>
                <a:tab pos="1857375" algn="l"/>
                <a:tab pos="7688263" algn="r"/>
              </a:tabLst>
            </a:pPr>
            <a:r>
              <a:rPr lang="de-DE" sz="1800" dirty="0"/>
              <a:t>Besondere Bestimmungen bei Flughäfen mit Verkehr von Grossflugzeugen (Art. 31a) </a:t>
            </a:r>
            <a:br>
              <a:rPr lang="de-DE" sz="1800" dirty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34383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1. Kantonaler Richtplan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155352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Ziel: Koexistenz von Flughafen- und Siedlungsentwicklung</a:t>
            </a:r>
          </a:p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Kapitel 4.7.1, Innerhalb der Abgrenzungslinie (AGL) gilt:</a:t>
            </a:r>
            <a:br>
              <a:rPr lang="de-DE" sz="1800" dirty="0"/>
            </a:br>
            <a:r>
              <a:rPr lang="de-DE" sz="1400" dirty="0"/>
              <a:t>&gt; kein neues Siedlungsgebiet sowie keine neuen Bauzonen für Wohnen</a:t>
            </a:r>
            <a:br>
              <a:rPr lang="de-DE" sz="1400" dirty="0"/>
            </a:br>
            <a:r>
              <a:rPr lang="de-DE" sz="1400" dirty="0"/>
              <a:t>&gt; zusätzliche raumplanerische Anforderungen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CAD474-3FA1-254C-BF3B-7083B696D1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"/>
          <a:stretch/>
        </p:blipFill>
        <p:spPr>
          <a:xfrm>
            <a:off x="-15599" y="2492896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3618F4C6-4119-B74B-84A9-AA02A295EF17}"/>
              </a:ext>
            </a:extLst>
          </p:cNvPr>
          <p:cNvSpPr/>
          <p:nvPr/>
        </p:nvSpPr>
        <p:spPr bwMode="auto">
          <a:xfrm>
            <a:off x="222832" y="2852976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40F0B2-2A74-8244-81A7-4490C0608574}"/>
              </a:ext>
            </a:extLst>
          </p:cNvPr>
          <p:cNvSpPr/>
          <p:nvPr/>
        </p:nvSpPr>
        <p:spPr bwMode="auto">
          <a:xfrm>
            <a:off x="222832" y="3274227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146A64-3DBC-3643-9442-C1FE1DF08588}"/>
              </a:ext>
            </a:extLst>
          </p:cNvPr>
          <p:cNvSpPr/>
          <p:nvPr/>
        </p:nvSpPr>
        <p:spPr bwMode="auto">
          <a:xfrm>
            <a:off x="222832" y="243164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1"/>
            <a:ext cx="8896902" cy="162553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Fragestellungen:</a:t>
            </a:r>
          </a:p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1. innerhalb oder ausserhalb Abgrenzungslinie?</a:t>
            </a:r>
          </a:p>
          <a:p>
            <a:pPr marL="0" indent="0">
              <a:buNone/>
              <a:tabLst>
                <a:tab pos="3243263" algn="l"/>
                <a:tab pos="3589338" algn="l"/>
                <a:tab pos="7688263" algn="r"/>
              </a:tabLst>
            </a:pPr>
            <a:r>
              <a:rPr lang="de-DE" sz="1800" dirty="0"/>
              <a:t>2. eingezont und erschlossen?	</a:t>
            </a:r>
          </a:p>
          <a:p>
            <a:pPr marL="0" indent="0"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400" dirty="0"/>
              <a:t>   A    eingezont und erschlossen</a:t>
            </a:r>
          </a:p>
          <a:p>
            <a:pPr marL="0" indent="0"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400" dirty="0"/>
              <a:t>   B    eingezont und nicht erschlossen</a:t>
            </a:r>
          </a:p>
          <a:p>
            <a:pPr marL="0" indent="0"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400" dirty="0"/>
              <a:t>   C    nicht eingezont und nicht erschlossen</a:t>
            </a:r>
            <a:br>
              <a:rPr lang="de-DE" sz="1400" dirty="0"/>
            </a:b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E21246-56EF-4043-84A2-58595A9454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"/>
          <a:stretch/>
        </p:blipFill>
        <p:spPr>
          <a:xfrm>
            <a:off x="0" y="3861048"/>
            <a:ext cx="9128401" cy="30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D42BD51-DB53-6148-8B69-E73F974B13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03" y="3114997"/>
            <a:ext cx="9265803" cy="37355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AD551A-BE8B-A24C-8B6B-A0A269D80D65}"/>
              </a:ext>
            </a:extLst>
          </p:cNvPr>
          <p:cNvSpPr/>
          <p:nvPr/>
        </p:nvSpPr>
        <p:spPr bwMode="auto">
          <a:xfrm>
            <a:off x="107950" y="1022632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1"/>
            <a:ext cx="8896902" cy="320970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360363" indent="-360363"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800" dirty="0"/>
              <a:t>A   eingezont und erschlossen	</a:t>
            </a:r>
          </a:p>
          <a:p>
            <a:pPr marL="360363" indent="-360363">
              <a:spcBef>
                <a:spcPts val="700"/>
              </a:spcBef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800" dirty="0"/>
              <a:t>       </a:t>
            </a:r>
            <a:br>
              <a:rPr lang="de-DE" sz="1800" dirty="0"/>
            </a:br>
            <a:r>
              <a:rPr lang="de-DE" sz="1400" dirty="0"/>
              <a:t>Immissionsgrenzwert (IGW) massgebend. </a:t>
            </a:r>
            <a:br>
              <a:rPr lang="de-DE" sz="1400" dirty="0"/>
            </a:br>
            <a:r>
              <a:rPr lang="de-DE" sz="1400" dirty="0"/>
              <a:t>Hat Auswirkungen bei    &gt; Aufzonungen	</a:t>
            </a:r>
            <a:br>
              <a:rPr lang="de-DE" sz="1400" dirty="0"/>
            </a:br>
            <a:r>
              <a:rPr lang="de-DE" sz="1400" dirty="0"/>
              <a:t>                                             &gt; Umzonungen</a:t>
            </a:r>
            <a:br>
              <a:rPr lang="de-DE" sz="1400" dirty="0"/>
            </a:br>
            <a:r>
              <a:rPr lang="de-DE" sz="1400" dirty="0"/>
              <a:t>                                             &gt; Baubewilligungen</a:t>
            </a:r>
            <a:br>
              <a:rPr lang="de-DE" sz="1400" dirty="0"/>
            </a:br>
            <a:br>
              <a:rPr lang="de-DE" sz="1400" dirty="0"/>
            </a:b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D79DA3-BD94-104B-A477-C83E19877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60" y="3314162"/>
            <a:ext cx="2743391" cy="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2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E4A43A1-46CB-D849-83BC-848790B39B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408" y="3117172"/>
            <a:ext cx="9260408" cy="373342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89E21C0-F921-CE49-8A6B-191173FA3289}"/>
              </a:ext>
            </a:extLst>
          </p:cNvPr>
          <p:cNvSpPr/>
          <p:nvPr/>
        </p:nvSpPr>
        <p:spPr bwMode="auto">
          <a:xfrm>
            <a:off x="107950" y="1382632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CAA617-3F01-DD42-9C82-ED856E49C7E4}"/>
              </a:ext>
            </a:extLst>
          </p:cNvPr>
          <p:cNvSpPr/>
          <p:nvPr/>
        </p:nvSpPr>
        <p:spPr bwMode="auto">
          <a:xfrm>
            <a:off x="107950" y="1022632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1"/>
            <a:ext cx="8896902" cy="320970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800" dirty="0"/>
              <a:t>B   eingezont und nicht erschlossen</a:t>
            </a:r>
          </a:p>
          <a:p>
            <a:pPr marL="0" indent="0">
              <a:spcBef>
                <a:spcPts val="200"/>
              </a:spcBef>
              <a:buNone/>
              <a:tabLst>
                <a:tab pos="4397375" algn="l"/>
                <a:tab pos="4710113" algn="l"/>
                <a:tab pos="7688263" algn="r"/>
              </a:tabLst>
            </a:pPr>
            <a:r>
              <a:rPr lang="de-DE" sz="1800" dirty="0"/>
              <a:t>C   nicht eingezont und nicht erschlossen</a:t>
            </a:r>
            <a:br>
              <a:rPr lang="de-DE" sz="1800" dirty="0"/>
            </a:br>
            <a:r>
              <a:rPr lang="de-DE" sz="1800" dirty="0"/>
              <a:t>      </a:t>
            </a:r>
            <a:r>
              <a:rPr lang="de-DE" sz="1400" dirty="0"/>
              <a:t>Planungswert (PW) massgebend. </a:t>
            </a:r>
            <a:br>
              <a:rPr lang="de-DE" sz="1400" dirty="0"/>
            </a:br>
            <a:r>
              <a:rPr lang="de-DE" sz="1400" dirty="0"/>
              <a:t>        Hat Auswirkungen bei    &gt; Aufzonungen 	</a:t>
            </a:r>
            <a:br>
              <a:rPr lang="de-DE" sz="1400" dirty="0"/>
            </a:br>
            <a:r>
              <a:rPr lang="de-DE" sz="1400" dirty="0"/>
              <a:t>                                                     &gt; Umzonungen</a:t>
            </a:r>
            <a:br>
              <a:rPr lang="de-DE" sz="1400" dirty="0"/>
            </a:br>
            <a:r>
              <a:rPr lang="de-DE" sz="1400" dirty="0"/>
              <a:t>                                                     &gt; Baubewilligungen	</a:t>
            </a:r>
            <a:br>
              <a:rPr lang="de-DE" sz="1400" dirty="0"/>
            </a:br>
            <a:r>
              <a:rPr lang="de-DE" sz="1400" dirty="0"/>
              <a:t>                                                     &gt; Einzonungen</a:t>
            </a:r>
            <a:br>
              <a:rPr lang="de-DE" sz="1400" dirty="0"/>
            </a:br>
            <a:r>
              <a:rPr lang="de-DE" sz="1400" dirty="0"/>
              <a:t>                                                     &gt; Erschliessungen</a:t>
            </a:r>
            <a:br>
              <a:rPr lang="de-DE" sz="1400" dirty="0"/>
            </a:br>
            <a:br>
              <a:rPr lang="de-DE" sz="1400" dirty="0"/>
            </a:b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4B64730-B8EC-694E-8A48-8D333368B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200" y="3356992"/>
            <a:ext cx="2637651" cy="12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0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ADF5CC2-91A7-D144-8BF4-4F066920573F}"/>
              </a:ext>
            </a:extLst>
          </p:cNvPr>
          <p:cNvSpPr/>
          <p:nvPr/>
        </p:nvSpPr>
        <p:spPr bwMode="auto">
          <a:xfrm>
            <a:off x="107950" y="1568936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3482C4-2BB9-934F-9B7C-0A9B8E97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" y="1"/>
            <a:ext cx="8896900" cy="647846"/>
          </a:xfrm>
        </p:spPr>
        <p:txBody>
          <a:bodyPr>
            <a:normAutofit/>
          </a:bodyPr>
          <a:lstStyle/>
          <a:p>
            <a:r>
              <a:rPr lang="de-CH" sz="2800" dirty="0"/>
              <a:t>2. Planungsrechtliche Auswirkungen</a:t>
            </a:r>
            <a:endParaRPr lang="de-DE" sz="2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1829C9-2413-DC4F-BB89-06204A73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DC0AB-6CFF-1443-AA2B-D877EA0C7A8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AC32C52-5F8E-09D0-7ADC-5F99A32BCA2C}"/>
              </a:ext>
            </a:extLst>
          </p:cNvPr>
          <p:cNvSpPr txBox="1">
            <a:spLocks/>
          </p:cNvSpPr>
          <p:nvPr/>
        </p:nvSpPr>
        <p:spPr bwMode="auto">
          <a:xfrm>
            <a:off x="107950" y="1011382"/>
            <a:ext cx="8896902" cy="27654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800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100000"/>
              </a:lnSpc>
              <a:spcBef>
                <a:spcPts val="1100"/>
              </a:spcBef>
              <a:spcAft>
                <a:spcPts val="500"/>
              </a:spcAft>
              <a:buFont typeface="+mj-lt"/>
              <a:buAutoNum type="alphaLcPeriod"/>
              <a:defRPr lang="de-DE" sz="24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1pPr>
            <a:lvl2pPr marL="818100" marR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Symbol" charset="2"/>
              <a:buChar char="-"/>
              <a:tabLst>
                <a:tab pos="806450" algn="l"/>
              </a:tabLst>
              <a:defRPr sz="2000" baseline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Arial"/>
              </a:defRPr>
            </a:lvl2pPr>
            <a:lvl3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3pPr>
            <a:lvl4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4pPr>
            <a:lvl5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20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defRPr>
            </a:lvl5pPr>
            <a:lvl6pPr marL="2497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54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11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68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  <a:tabLst>
                <a:tab pos="7688263" algn="r"/>
              </a:tabLst>
            </a:pPr>
            <a:r>
              <a:rPr lang="de-DE" sz="1800" dirty="0"/>
              <a:t>Fallbeispiel Gemeinde Nürensdorf</a:t>
            </a:r>
            <a:br>
              <a:rPr lang="de-DE" sz="1800" dirty="0"/>
            </a:br>
            <a:r>
              <a:rPr lang="de-DE" sz="1800" dirty="0"/>
              <a:t>- innerhalb Abgrenzungslinie (IGW Nacht überschritten)</a:t>
            </a:r>
            <a:br>
              <a:rPr lang="de-DE" sz="1800" dirty="0"/>
            </a:br>
            <a:r>
              <a:rPr lang="de-DE" sz="1800" dirty="0"/>
              <a:t>A   eingezont und erschlossen (Kernzone) </a:t>
            </a:r>
            <a:br>
              <a:rPr lang="de-DE" sz="1400" dirty="0"/>
            </a:br>
            <a:r>
              <a:rPr lang="de-DE" sz="1400" dirty="0"/>
              <a:t>&gt; Machbarkeitsstudie (Abweichungen Regelbauweise) </a:t>
            </a:r>
            <a:br>
              <a:rPr lang="de-DE" sz="1400" dirty="0"/>
            </a:br>
            <a:r>
              <a:rPr lang="de-DE" sz="1400" dirty="0"/>
              <a:t>&gt; keine Aufzonung möglich (keine zusätzlichen Wohnnutzungsreserven)</a:t>
            </a:r>
            <a:br>
              <a:rPr lang="de-DE" sz="1400" dirty="0"/>
            </a:br>
            <a:r>
              <a:rPr lang="de-DE" sz="1400" dirty="0"/>
              <a:t>&gt; IGW massgebend, es gelten die Anforderungen gemäss Art. 31a LSV </a:t>
            </a:r>
            <a:br>
              <a:rPr lang="de-DE" sz="1400" dirty="0"/>
            </a:br>
            <a:r>
              <a:rPr lang="de-DE" sz="1400" dirty="0"/>
              <a:t>&gt; Nachweis und Sicherung mit Gestaltungsplan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3A85AE-C245-AA4C-87D0-D99F4FE264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590" y="2852738"/>
            <a:ext cx="4920410" cy="40075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C330587-BAA0-A44C-879B-9C8CB72B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"/>
          <a:stretch/>
        </p:blipFill>
        <p:spPr>
          <a:xfrm>
            <a:off x="0" y="2852738"/>
            <a:ext cx="4223590" cy="400759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5BE25FB-2ECE-2448-A37F-E1D0490E9694}"/>
              </a:ext>
            </a:extLst>
          </p:cNvPr>
          <p:cNvSpPr/>
          <p:nvPr/>
        </p:nvSpPr>
        <p:spPr bwMode="auto">
          <a:xfrm>
            <a:off x="2745280" y="5591405"/>
            <a:ext cx="108000" cy="108000"/>
          </a:xfrm>
          <a:prstGeom prst="ellipse">
            <a:avLst/>
          </a:prstGeom>
          <a:solidFill>
            <a:schemeClr val="tx1"/>
          </a:solidFill>
          <a:ln w="412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" charset="0"/>
                <a:ea typeface="ＭＳ Ｐゴシック" charset="0"/>
              </a:rPr>
              <a:t>    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1D6E3350-5D46-BC4C-9941-9F1C48F38DCC}"/>
              </a:ext>
            </a:extLst>
          </p:cNvPr>
          <p:cNvSpPr/>
          <p:nvPr/>
        </p:nvSpPr>
        <p:spPr bwMode="auto">
          <a:xfrm>
            <a:off x="6143073" y="4450566"/>
            <a:ext cx="1290387" cy="838127"/>
          </a:xfrm>
          <a:custGeom>
            <a:avLst/>
            <a:gdLst>
              <a:gd name="connsiteX0" fmla="*/ 324806 w 1267450"/>
              <a:gd name="connsiteY0" fmla="*/ 35305 h 780241"/>
              <a:gd name="connsiteX1" fmla="*/ 755527 w 1267450"/>
              <a:gd name="connsiteY1" fmla="*/ 127099 h 780241"/>
              <a:gd name="connsiteX2" fmla="*/ 995601 w 1267450"/>
              <a:gd name="connsiteY2" fmla="*/ 0 h 780241"/>
              <a:gd name="connsiteX3" fmla="*/ 1267450 w 1267450"/>
              <a:gd name="connsiteY3" fmla="*/ 183587 h 780241"/>
              <a:gd name="connsiteX4" fmla="*/ 755527 w 1267450"/>
              <a:gd name="connsiteY4" fmla="*/ 395417 h 780241"/>
              <a:gd name="connsiteX5" fmla="*/ 709631 w 1267450"/>
              <a:gd name="connsiteY5" fmla="*/ 688448 h 780241"/>
              <a:gd name="connsiteX6" fmla="*/ 695509 w 1267450"/>
              <a:gd name="connsiteY6" fmla="*/ 776711 h 780241"/>
              <a:gd name="connsiteX7" fmla="*/ 0 w 1267450"/>
              <a:gd name="connsiteY7" fmla="*/ 780241 h 780241"/>
              <a:gd name="connsiteX8" fmla="*/ 123567 w 1267450"/>
              <a:gd name="connsiteY8" fmla="*/ 342459 h 780241"/>
              <a:gd name="connsiteX9" fmla="*/ 222421 w 1267450"/>
              <a:gd name="connsiteY9" fmla="*/ 162404 h 780241"/>
              <a:gd name="connsiteX10" fmla="*/ 324806 w 1267450"/>
              <a:gd name="connsiteY10" fmla="*/ 35305 h 780241"/>
              <a:gd name="connsiteX0" fmla="*/ 300092 w 1267450"/>
              <a:gd name="connsiteY0" fmla="*/ 24713 h 780241"/>
              <a:gd name="connsiteX1" fmla="*/ 755527 w 1267450"/>
              <a:gd name="connsiteY1" fmla="*/ 127099 h 780241"/>
              <a:gd name="connsiteX2" fmla="*/ 995601 w 1267450"/>
              <a:gd name="connsiteY2" fmla="*/ 0 h 780241"/>
              <a:gd name="connsiteX3" fmla="*/ 1267450 w 1267450"/>
              <a:gd name="connsiteY3" fmla="*/ 183587 h 780241"/>
              <a:gd name="connsiteX4" fmla="*/ 755527 w 1267450"/>
              <a:gd name="connsiteY4" fmla="*/ 395417 h 780241"/>
              <a:gd name="connsiteX5" fmla="*/ 709631 w 1267450"/>
              <a:gd name="connsiteY5" fmla="*/ 688448 h 780241"/>
              <a:gd name="connsiteX6" fmla="*/ 695509 w 1267450"/>
              <a:gd name="connsiteY6" fmla="*/ 776711 h 780241"/>
              <a:gd name="connsiteX7" fmla="*/ 0 w 1267450"/>
              <a:gd name="connsiteY7" fmla="*/ 780241 h 780241"/>
              <a:gd name="connsiteX8" fmla="*/ 123567 w 1267450"/>
              <a:gd name="connsiteY8" fmla="*/ 342459 h 780241"/>
              <a:gd name="connsiteX9" fmla="*/ 222421 w 1267450"/>
              <a:gd name="connsiteY9" fmla="*/ 162404 h 780241"/>
              <a:gd name="connsiteX10" fmla="*/ 300092 w 1267450"/>
              <a:gd name="connsiteY10" fmla="*/ 24713 h 780241"/>
              <a:gd name="connsiteX0" fmla="*/ 300092 w 1267450"/>
              <a:gd name="connsiteY0" fmla="*/ 24713 h 780241"/>
              <a:gd name="connsiteX1" fmla="*/ 737875 w 1267450"/>
              <a:gd name="connsiteY1" fmla="*/ 123568 h 780241"/>
              <a:gd name="connsiteX2" fmla="*/ 995601 w 1267450"/>
              <a:gd name="connsiteY2" fmla="*/ 0 h 780241"/>
              <a:gd name="connsiteX3" fmla="*/ 1267450 w 1267450"/>
              <a:gd name="connsiteY3" fmla="*/ 183587 h 780241"/>
              <a:gd name="connsiteX4" fmla="*/ 755527 w 1267450"/>
              <a:gd name="connsiteY4" fmla="*/ 395417 h 780241"/>
              <a:gd name="connsiteX5" fmla="*/ 709631 w 1267450"/>
              <a:gd name="connsiteY5" fmla="*/ 688448 h 780241"/>
              <a:gd name="connsiteX6" fmla="*/ 695509 w 1267450"/>
              <a:gd name="connsiteY6" fmla="*/ 776711 h 780241"/>
              <a:gd name="connsiteX7" fmla="*/ 0 w 1267450"/>
              <a:gd name="connsiteY7" fmla="*/ 780241 h 780241"/>
              <a:gd name="connsiteX8" fmla="*/ 123567 w 1267450"/>
              <a:gd name="connsiteY8" fmla="*/ 342459 h 780241"/>
              <a:gd name="connsiteX9" fmla="*/ 222421 w 1267450"/>
              <a:gd name="connsiteY9" fmla="*/ 162404 h 780241"/>
              <a:gd name="connsiteX10" fmla="*/ 300092 w 1267450"/>
              <a:gd name="connsiteY10" fmla="*/ 24713 h 780241"/>
              <a:gd name="connsiteX0" fmla="*/ 300092 w 1267450"/>
              <a:gd name="connsiteY0" fmla="*/ 38835 h 794363"/>
              <a:gd name="connsiteX1" fmla="*/ 737875 w 1267450"/>
              <a:gd name="connsiteY1" fmla="*/ 137690 h 794363"/>
              <a:gd name="connsiteX2" fmla="*/ 970887 w 1267450"/>
              <a:gd name="connsiteY2" fmla="*/ 0 h 794363"/>
              <a:gd name="connsiteX3" fmla="*/ 1267450 w 1267450"/>
              <a:gd name="connsiteY3" fmla="*/ 197709 h 794363"/>
              <a:gd name="connsiteX4" fmla="*/ 755527 w 1267450"/>
              <a:gd name="connsiteY4" fmla="*/ 409539 h 794363"/>
              <a:gd name="connsiteX5" fmla="*/ 709631 w 1267450"/>
              <a:gd name="connsiteY5" fmla="*/ 702570 h 794363"/>
              <a:gd name="connsiteX6" fmla="*/ 695509 w 1267450"/>
              <a:gd name="connsiteY6" fmla="*/ 790833 h 794363"/>
              <a:gd name="connsiteX7" fmla="*/ 0 w 1267450"/>
              <a:gd name="connsiteY7" fmla="*/ 794363 h 794363"/>
              <a:gd name="connsiteX8" fmla="*/ 123567 w 1267450"/>
              <a:gd name="connsiteY8" fmla="*/ 356581 h 794363"/>
              <a:gd name="connsiteX9" fmla="*/ 222421 w 1267450"/>
              <a:gd name="connsiteY9" fmla="*/ 176526 h 794363"/>
              <a:gd name="connsiteX10" fmla="*/ 300092 w 1267450"/>
              <a:gd name="connsiteY10" fmla="*/ 38835 h 794363"/>
              <a:gd name="connsiteX0" fmla="*/ 300092 w 1270981"/>
              <a:gd name="connsiteY0" fmla="*/ 38835 h 794363"/>
              <a:gd name="connsiteX1" fmla="*/ 737875 w 1270981"/>
              <a:gd name="connsiteY1" fmla="*/ 137690 h 794363"/>
              <a:gd name="connsiteX2" fmla="*/ 970887 w 1270981"/>
              <a:gd name="connsiteY2" fmla="*/ 0 h 794363"/>
              <a:gd name="connsiteX3" fmla="*/ 1270981 w 1270981"/>
              <a:gd name="connsiteY3" fmla="*/ 180057 h 794363"/>
              <a:gd name="connsiteX4" fmla="*/ 755527 w 1270981"/>
              <a:gd name="connsiteY4" fmla="*/ 409539 h 794363"/>
              <a:gd name="connsiteX5" fmla="*/ 709631 w 1270981"/>
              <a:gd name="connsiteY5" fmla="*/ 702570 h 794363"/>
              <a:gd name="connsiteX6" fmla="*/ 695509 w 1270981"/>
              <a:gd name="connsiteY6" fmla="*/ 790833 h 794363"/>
              <a:gd name="connsiteX7" fmla="*/ 0 w 1270981"/>
              <a:gd name="connsiteY7" fmla="*/ 794363 h 794363"/>
              <a:gd name="connsiteX8" fmla="*/ 123567 w 1270981"/>
              <a:gd name="connsiteY8" fmla="*/ 356581 h 794363"/>
              <a:gd name="connsiteX9" fmla="*/ 222421 w 1270981"/>
              <a:gd name="connsiteY9" fmla="*/ 176526 h 794363"/>
              <a:gd name="connsiteX10" fmla="*/ 300092 w 1270981"/>
              <a:gd name="connsiteY10" fmla="*/ 38835 h 794363"/>
              <a:gd name="connsiteX0" fmla="*/ 300092 w 1270981"/>
              <a:gd name="connsiteY0" fmla="*/ 38835 h 794364"/>
              <a:gd name="connsiteX1" fmla="*/ 737875 w 1270981"/>
              <a:gd name="connsiteY1" fmla="*/ 137690 h 794364"/>
              <a:gd name="connsiteX2" fmla="*/ 970887 w 1270981"/>
              <a:gd name="connsiteY2" fmla="*/ 0 h 794364"/>
              <a:gd name="connsiteX3" fmla="*/ 1270981 w 1270981"/>
              <a:gd name="connsiteY3" fmla="*/ 180057 h 794364"/>
              <a:gd name="connsiteX4" fmla="*/ 755527 w 1270981"/>
              <a:gd name="connsiteY4" fmla="*/ 409539 h 794364"/>
              <a:gd name="connsiteX5" fmla="*/ 709631 w 1270981"/>
              <a:gd name="connsiteY5" fmla="*/ 702570 h 794364"/>
              <a:gd name="connsiteX6" fmla="*/ 695509 w 1270981"/>
              <a:gd name="connsiteY6" fmla="*/ 794364 h 794364"/>
              <a:gd name="connsiteX7" fmla="*/ 0 w 1270981"/>
              <a:gd name="connsiteY7" fmla="*/ 794363 h 794364"/>
              <a:gd name="connsiteX8" fmla="*/ 123567 w 1270981"/>
              <a:gd name="connsiteY8" fmla="*/ 356581 h 794364"/>
              <a:gd name="connsiteX9" fmla="*/ 222421 w 1270981"/>
              <a:gd name="connsiteY9" fmla="*/ 176526 h 794364"/>
              <a:gd name="connsiteX10" fmla="*/ 300092 w 1270981"/>
              <a:gd name="connsiteY10" fmla="*/ 38835 h 794364"/>
              <a:gd name="connsiteX0" fmla="*/ 303623 w 1274512"/>
              <a:gd name="connsiteY0" fmla="*/ 38835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27098 w 1274512"/>
              <a:gd name="connsiteY8" fmla="*/ 356581 h 819077"/>
              <a:gd name="connsiteX9" fmla="*/ 225952 w 1274512"/>
              <a:gd name="connsiteY9" fmla="*/ 176526 h 819077"/>
              <a:gd name="connsiteX10" fmla="*/ 303623 w 1274512"/>
              <a:gd name="connsiteY10" fmla="*/ 38835 h 819077"/>
              <a:gd name="connsiteX0" fmla="*/ 303623 w 1274512"/>
              <a:gd name="connsiteY0" fmla="*/ 38835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25952 w 1274512"/>
              <a:gd name="connsiteY9" fmla="*/ 176526 h 819077"/>
              <a:gd name="connsiteX10" fmla="*/ 303623 w 1274512"/>
              <a:gd name="connsiteY10" fmla="*/ 38835 h 819077"/>
              <a:gd name="connsiteX0" fmla="*/ 303623 w 1274512"/>
              <a:gd name="connsiteY0" fmla="*/ 38835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11830 w 1274512"/>
              <a:gd name="connsiteY9" fmla="*/ 176526 h 819077"/>
              <a:gd name="connsiteX10" fmla="*/ 303623 w 1274512"/>
              <a:gd name="connsiteY10" fmla="*/ 38835 h 819077"/>
              <a:gd name="connsiteX0" fmla="*/ 297273 w 1274512"/>
              <a:gd name="connsiteY0" fmla="*/ 16610 h 819077"/>
              <a:gd name="connsiteX1" fmla="*/ 741406 w 1274512"/>
              <a:gd name="connsiteY1" fmla="*/ 13769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11830 w 1274512"/>
              <a:gd name="connsiteY9" fmla="*/ 176526 h 819077"/>
              <a:gd name="connsiteX10" fmla="*/ 297273 w 1274512"/>
              <a:gd name="connsiteY10" fmla="*/ 16610 h 819077"/>
              <a:gd name="connsiteX0" fmla="*/ 297273 w 1274512"/>
              <a:gd name="connsiteY0" fmla="*/ 16610 h 819077"/>
              <a:gd name="connsiteX1" fmla="*/ 725531 w 1274512"/>
              <a:gd name="connsiteY1" fmla="*/ 118640 h 819077"/>
              <a:gd name="connsiteX2" fmla="*/ 974418 w 1274512"/>
              <a:gd name="connsiteY2" fmla="*/ 0 h 819077"/>
              <a:gd name="connsiteX3" fmla="*/ 1274512 w 1274512"/>
              <a:gd name="connsiteY3" fmla="*/ 180057 h 819077"/>
              <a:gd name="connsiteX4" fmla="*/ 759058 w 1274512"/>
              <a:gd name="connsiteY4" fmla="*/ 409539 h 819077"/>
              <a:gd name="connsiteX5" fmla="*/ 713162 w 1274512"/>
              <a:gd name="connsiteY5" fmla="*/ 702570 h 819077"/>
              <a:gd name="connsiteX6" fmla="*/ 699040 w 1274512"/>
              <a:gd name="connsiteY6" fmla="*/ 794364 h 819077"/>
              <a:gd name="connsiteX7" fmla="*/ 0 w 1274512"/>
              <a:gd name="connsiteY7" fmla="*/ 819077 h 819077"/>
              <a:gd name="connsiteX8" fmla="*/ 105915 w 1274512"/>
              <a:gd name="connsiteY8" fmla="*/ 374234 h 819077"/>
              <a:gd name="connsiteX9" fmla="*/ 211830 w 1274512"/>
              <a:gd name="connsiteY9" fmla="*/ 176526 h 819077"/>
              <a:gd name="connsiteX10" fmla="*/ 297273 w 1274512"/>
              <a:gd name="connsiteY10" fmla="*/ 16610 h 819077"/>
              <a:gd name="connsiteX0" fmla="*/ 297273 w 1274512"/>
              <a:gd name="connsiteY0" fmla="*/ 35660 h 838127"/>
              <a:gd name="connsiteX1" fmla="*/ 725531 w 1274512"/>
              <a:gd name="connsiteY1" fmla="*/ 137690 h 838127"/>
              <a:gd name="connsiteX2" fmla="*/ 974418 w 1274512"/>
              <a:gd name="connsiteY2" fmla="*/ 0 h 838127"/>
              <a:gd name="connsiteX3" fmla="*/ 1274512 w 1274512"/>
              <a:gd name="connsiteY3" fmla="*/ 199107 h 838127"/>
              <a:gd name="connsiteX4" fmla="*/ 759058 w 1274512"/>
              <a:gd name="connsiteY4" fmla="*/ 428589 h 838127"/>
              <a:gd name="connsiteX5" fmla="*/ 713162 w 1274512"/>
              <a:gd name="connsiteY5" fmla="*/ 721620 h 838127"/>
              <a:gd name="connsiteX6" fmla="*/ 699040 w 1274512"/>
              <a:gd name="connsiteY6" fmla="*/ 813414 h 838127"/>
              <a:gd name="connsiteX7" fmla="*/ 0 w 1274512"/>
              <a:gd name="connsiteY7" fmla="*/ 838127 h 838127"/>
              <a:gd name="connsiteX8" fmla="*/ 105915 w 1274512"/>
              <a:gd name="connsiteY8" fmla="*/ 393284 h 838127"/>
              <a:gd name="connsiteX9" fmla="*/ 211830 w 1274512"/>
              <a:gd name="connsiteY9" fmla="*/ 195576 h 838127"/>
              <a:gd name="connsiteX10" fmla="*/ 297273 w 1274512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59058 w 1290387"/>
              <a:gd name="connsiteY4" fmla="*/ 428589 h 838127"/>
              <a:gd name="connsiteX5" fmla="*/ 713162 w 1290387"/>
              <a:gd name="connsiteY5" fmla="*/ 721620 h 838127"/>
              <a:gd name="connsiteX6" fmla="*/ 699040 w 1290387"/>
              <a:gd name="connsiteY6" fmla="*/ 813414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699040 w 1290387"/>
              <a:gd name="connsiteY6" fmla="*/ 813414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211830 w 1290387"/>
              <a:gd name="connsiteY9" fmla="*/ 195576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13162 w 1290387"/>
              <a:gd name="connsiteY5" fmla="*/ 721620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189605 w 1290387"/>
              <a:gd name="connsiteY9" fmla="*/ 198751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29037 w 1290387"/>
              <a:gd name="connsiteY5" fmla="*/ 680345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189605 w 1290387"/>
              <a:gd name="connsiteY9" fmla="*/ 198751 h 838127"/>
              <a:gd name="connsiteX10" fmla="*/ 297273 w 1290387"/>
              <a:gd name="connsiteY10" fmla="*/ 35660 h 838127"/>
              <a:gd name="connsiteX0" fmla="*/ 297273 w 1290387"/>
              <a:gd name="connsiteY0" fmla="*/ 35660 h 838127"/>
              <a:gd name="connsiteX1" fmla="*/ 725531 w 1290387"/>
              <a:gd name="connsiteY1" fmla="*/ 137690 h 838127"/>
              <a:gd name="connsiteX2" fmla="*/ 974418 w 1290387"/>
              <a:gd name="connsiteY2" fmla="*/ 0 h 838127"/>
              <a:gd name="connsiteX3" fmla="*/ 1290387 w 1290387"/>
              <a:gd name="connsiteY3" fmla="*/ 199107 h 838127"/>
              <a:gd name="connsiteX4" fmla="*/ 743183 w 1290387"/>
              <a:gd name="connsiteY4" fmla="*/ 441289 h 838127"/>
              <a:gd name="connsiteX5" fmla="*/ 729037 w 1290387"/>
              <a:gd name="connsiteY5" fmla="*/ 680345 h 838127"/>
              <a:gd name="connsiteX6" fmla="*/ 714915 w 1290387"/>
              <a:gd name="connsiteY6" fmla="*/ 829289 h 838127"/>
              <a:gd name="connsiteX7" fmla="*/ 0 w 1290387"/>
              <a:gd name="connsiteY7" fmla="*/ 838127 h 838127"/>
              <a:gd name="connsiteX8" fmla="*/ 105915 w 1290387"/>
              <a:gd name="connsiteY8" fmla="*/ 393284 h 838127"/>
              <a:gd name="connsiteX9" fmla="*/ 189605 w 1290387"/>
              <a:gd name="connsiteY9" fmla="*/ 198751 h 838127"/>
              <a:gd name="connsiteX10" fmla="*/ 297273 w 1290387"/>
              <a:gd name="connsiteY10" fmla="*/ 35660 h 83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0387" h="838127">
                <a:moveTo>
                  <a:pt x="297273" y="35660"/>
                </a:moveTo>
                <a:lnTo>
                  <a:pt x="725531" y="137690"/>
                </a:lnTo>
                <a:lnTo>
                  <a:pt x="974418" y="0"/>
                </a:lnTo>
                <a:lnTo>
                  <a:pt x="1290387" y="199107"/>
                </a:lnTo>
                <a:lnTo>
                  <a:pt x="743183" y="441289"/>
                </a:lnTo>
                <a:lnTo>
                  <a:pt x="729037" y="680345"/>
                </a:lnTo>
                <a:cubicBezTo>
                  <a:pt x="707396" y="694010"/>
                  <a:pt x="714331" y="793399"/>
                  <a:pt x="714915" y="829289"/>
                </a:cubicBezTo>
                <a:cubicBezTo>
                  <a:pt x="451210" y="810010"/>
                  <a:pt x="238305" y="835181"/>
                  <a:pt x="0" y="838127"/>
                </a:cubicBezTo>
                <a:lnTo>
                  <a:pt x="105915" y="393284"/>
                </a:lnTo>
                <a:lnTo>
                  <a:pt x="189605" y="198751"/>
                </a:lnTo>
                <a:lnTo>
                  <a:pt x="297273" y="35660"/>
                </a:lnTo>
                <a:close/>
              </a:path>
            </a:pathLst>
          </a:custGeom>
          <a:noFill/>
          <a:ln w="44450" cap="rnd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7683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182E"/>
      </a:accent1>
      <a:accent2>
        <a:srgbClr val="0C6BA1"/>
      </a:accent2>
      <a:accent3>
        <a:srgbClr val="D4D6D4"/>
      </a:accent3>
      <a:accent4>
        <a:srgbClr val="FFFDEB"/>
      </a:accent4>
      <a:accent5>
        <a:srgbClr val="FF7500"/>
      </a:accent5>
      <a:accent6>
        <a:srgbClr val="C500FF"/>
      </a:accent6>
      <a:hlink>
        <a:srgbClr val="0000FF"/>
      </a:hlink>
      <a:folHlink>
        <a:srgbClr val="800080"/>
      </a:folHlink>
    </a:clrScheme>
    <a:fontScheme name="Horizont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/>
      <a:bodyPr/>
      <a:lstStyle>
        <a:defPPr algn="ctr">
          <a:defRPr b="1" dirty="0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182E"/>
      </a:accent1>
      <a:accent2>
        <a:srgbClr val="0C6BA1"/>
      </a:accent2>
      <a:accent3>
        <a:srgbClr val="D4D6D4"/>
      </a:accent3>
      <a:accent4>
        <a:srgbClr val="FFFDEB"/>
      </a:accent4>
      <a:accent5>
        <a:srgbClr val="FF7500"/>
      </a:accent5>
      <a:accent6>
        <a:srgbClr val="C500FF"/>
      </a:accent6>
      <a:hlink>
        <a:srgbClr val="0000FF"/>
      </a:hlink>
      <a:folHlink>
        <a:srgbClr val="800080"/>
      </a:folHlink>
    </a:clrScheme>
    <a:fontScheme name="Horizont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/>
      <a:bodyPr/>
      <a:lstStyle>
        <a:defPPr>
          <a:defRPr dirty="0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Standarddesign.thmx</Template>
  <TotalTime>0</TotalTime>
  <Words>503</Words>
  <Application>Microsoft Macintosh PowerPoint</Application>
  <PresentationFormat>Bildschirmpräsentation (4:3)</PresentationFormat>
  <Paragraphs>93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ＭＳ Ｐゴシック</vt:lpstr>
      <vt:lpstr>Arial</vt:lpstr>
      <vt:lpstr>Arial Narrow</vt:lpstr>
      <vt:lpstr>Calibri</vt:lpstr>
      <vt:lpstr>Georgia</vt:lpstr>
      <vt:lpstr>Helvetica Neue Medium</vt:lpstr>
      <vt:lpstr>Symbol</vt:lpstr>
      <vt:lpstr>Times</vt:lpstr>
      <vt:lpstr>Standarddesign</vt:lpstr>
      <vt:lpstr>1_Standarddesign</vt:lpstr>
      <vt:lpstr>PowerPoint-Präsentation</vt:lpstr>
      <vt:lpstr>Welche Auswirkungen hat übermässiger Lärm?</vt:lpstr>
      <vt:lpstr>1. Fluglärmkurven</vt:lpstr>
      <vt:lpstr>1. Lärmschutzverordnung (LSV)</vt:lpstr>
      <vt:lpstr>1. Kantonaler Richtplan</vt:lpstr>
      <vt:lpstr>2. Planungsrechtliche Auswirkungen</vt:lpstr>
      <vt:lpstr>2. Planungsrechtliche Auswirkungen</vt:lpstr>
      <vt:lpstr>2. Planungsrechtliche Auswirkungen</vt:lpstr>
      <vt:lpstr>2. Planungsrechtliche Auswirkungen</vt:lpstr>
      <vt:lpstr>2. Planungsrechtliche Auswirkungen</vt:lpstr>
      <vt:lpstr>2. Planungsrechtliche Auswirkungen</vt:lpstr>
      <vt:lpstr>2. Planungsrechtliche Auswirkungen</vt:lpstr>
      <vt:lpstr>2. Planungsrechtliche Auswirkungen</vt:lpstr>
      <vt:lpstr>2. Planungsrechtliche Auswirkungen</vt:lpstr>
      <vt:lpstr>PowerPoint-Präsentation</vt:lpstr>
    </vt:vector>
  </TitlesOfParts>
  <Manager/>
  <Company>PLANE RAUM.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Fabio Trussardi</dc:creator>
  <cp:keywords/>
  <dc:description/>
  <cp:lastModifiedBy>Fabio Trussardi</cp:lastModifiedBy>
  <cp:revision>1141</cp:revision>
  <cp:lastPrinted>2022-11-11T13:37:43Z</cp:lastPrinted>
  <dcterms:created xsi:type="dcterms:W3CDTF">2013-03-21T05:19:50Z</dcterms:created>
  <dcterms:modified xsi:type="dcterms:W3CDTF">2022-11-22T12:04:23Z</dcterms:modified>
  <cp:category/>
</cp:coreProperties>
</file>