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8" r:id="rId2"/>
    <p:sldId id="334" r:id="rId3"/>
    <p:sldId id="320" r:id="rId4"/>
    <p:sldId id="325" r:id="rId5"/>
    <p:sldId id="319" r:id="rId6"/>
    <p:sldId id="321" r:id="rId7"/>
    <p:sldId id="335" r:id="rId8"/>
    <p:sldId id="322" r:id="rId9"/>
    <p:sldId id="324" r:id="rId10"/>
    <p:sldId id="323" r:id="rId11"/>
    <p:sldId id="327" r:id="rId12"/>
    <p:sldId id="329" r:id="rId13"/>
    <p:sldId id="326" r:id="rId14"/>
    <p:sldId id="332" r:id="rId15"/>
    <p:sldId id="333" r:id="rId16"/>
    <p:sldId id="331" r:id="rId17"/>
    <p:sldId id="330" r:id="rId18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7" autoAdjust="0"/>
    <p:restoredTop sz="96357" autoAdjust="0"/>
  </p:normalViewPr>
  <p:slideViewPr>
    <p:cSldViewPr snapToGrid="0">
      <p:cViewPr varScale="1">
        <p:scale>
          <a:sx n="106" d="100"/>
          <a:sy n="106" d="100"/>
        </p:scale>
        <p:origin x="141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400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6C279-65DB-4909-BFEA-3F8A6B6B992D}" type="datetimeFigureOut">
              <a:rPr lang="de-CH" smtClean="0"/>
              <a:t>23.11.2022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1E336-C51B-4DE0-8152-FEE92318FCA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21070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1E336-C51B-4DE0-8152-FEE92318FCAC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6976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1E336-C51B-4DE0-8152-FEE92318FCAC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6141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1E336-C51B-4DE0-8152-FEE92318FCAC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1290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1E336-C51B-4DE0-8152-FEE92318FCAC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6779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1E336-C51B-4DE0-8152-FEE92318FCAC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697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de-CH" sz="800" dirty="0"/>
              <a:t>Infoveranstaltung für</a:t>
            </a:r>
          </a:p>
          <a:p>
            <a:r>
              <a:rPr lang="de-CH" sz="800" dirty="0"/>
              <a:t>Delegierte, Gemeindepräsidenten und Gemeindeschreiber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66123EF-C12C-41D3-AC10-7E3BE6D40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147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Robert Bänziger, Geschäftsführer </a:t>
            </a:r>
            <a:r>
              <a:rPr lang="de-CH" dirty="0" err="1"/>
              <a:t>sbfz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0877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Robert Bänziger, Geschäftsführer </a:t>
            </a:r>
            <a:r>
              <a:rPr lang="de-CH" dirty="0" err="1"/>
              <a:t>sbfz</a:t>
            </a:r>
            <a:endParaRPr lang="de-CH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ADCB87-C802-413D-89C8-7241C681C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de-CH" sz="900" dirty="0"/>
              <a:t>Infoveranstaltung für</a:t>
            </a:r>
          </a:p>
          <a:p>
            <a:r>
              <a:rPr lang="de-CH" sz="900" dirty="0"/>
              <a:t>Delegierte, Gemeindepräsidenten und Gemeindeschreiber</a:t>
            </a:r>
          </a:p>
        </p:txBody>
      </p:sp>
      <p:pic>
        <p:nvPicPr>
          <p:cNvPr id="9" name="Bild 1">
            <a:extLst>
              <a:ext uri="{FF2B5EF4-FFF2-40B4-BE49-F238E27FC236}">
                <a16:creationId xmlns:a16="http://schemas.microsoft.com/office/drawing/2014/main" id="{D9D1C8F2-C22E-487D-AF32-F7C7EA16A1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900362" y="197889"/>
            <a:ext cx="614578" cy="49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B3F84AE-0F47-4A17-83CE-762DF7C6AC3B}"/>
              </a:ext>
            </a:extLst>
          </p:cNvPr>
          <p:cNvSpPr txBox="1"/>
          <p:nvPr userDrawn="1"/>
        </p:nvSpPr>
        <p:spPr>
          <a:xfrm>
            <a:off x="2343149" y="728925"/>
            <a:ext cx="41148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2567305" algn="ctr"/>
              </a:tabLst>
            </a:pPr>
            <a:r>
              <a:rPr lang="de-CH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Schutzverband der Bevölkerung um den Flughafen Zürich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EF3167E-F950-45A6-98B7-6CBCAA0DE031}"/>
              </a:ext>
            </a:extLst>
          </p:cNvPr>
          <p:cNvSpPr txBox="1"/>
          <p:nvPr userDrawn="1"/>
        </p:nvSpPr>
        <p:spPr>
          <a:xfrm>
            <a:off x="276045" y="6356351"/>
            <a:ext cx="2035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>
                <a:solidFill>
                  <a:schemeClr val="bg1">
                    <a:lumMod val="50000"/>
                  </a:schemeClr>
                </a:solidFill>
              </a:rPr>
              <a:t>23.11.2022</a:t>
            </a:r>
          </a:p>
        </p:txBody>
      </p:sp>
    </p:spTree>
    <p:extLst>
      <p:ext uri="{BB962C8B-B14F-4D97-AF65-F5344CB8AC3E}">
        <p14:creationId xmlns:p14="http://schemas.microsoft.com/office/powerpoint/2010/main" val="326698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8ACF328-1635-4267-AB6D-65086DF7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z="800"/>
              <a:t>Infoveranstaltung für</a:t>
            </a:r>
          </a:p>
          <a:p>
            <a:r>
              <a:rPr lang="de-CH" sz="800"/>
              <a:t>Delegierte, Gemeindepräsidenten und Gemeindeschreiber</a:t>
            </a:r>
            <a:endParaRPr lang="de-CH" sz="8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B4F37C9-002E-479F-937A-0E065B95A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/>
              <a:t>Robert Bänziger, Geschäftsführer sbfz</a:t>
            </a:r>
            <a:endParaRPr lang="de-CH" dirty="0"/>
          </a:p>
        </p:txBody>
      </p:sp>
      <p:pic>
        <p:nvPicPr>
          <p:cNvPr id="4" name="Picture 57">
            <a:extLst>
              <a:ext uri="{FF2B5EF4-FFF2-40B4-BE49-F238E27FC236}">
                <a16:creationId xmlns:a16="http://schemas.microsoft.com/office/drawing/2014/main" id="{DC5106DF-7F64-4A7A-85A5-9A2A28031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7421" y="2237887"/>
            <a:ext cx="5734340" cy="3249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991C6CE8-1750-4009-870F-F17E3FA491B1}"/>
              </a:ext>
            </a:extLst>
          </p:cNvPr>
          <p:cNvSpPr txBox="1">
            <a:spLocks/>
          </p:cNvSpPr>
          <p:nvPr/>
        </p:nvSpPr>
        <p:spPr>
          <a:xfrm>
            <a:off x="1059745" y="1270828"/>
            <a:ext cx="7209692" cy="10655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de-CH" sz="3600" b="1" dirty="0">
                <a:solidFill>
                  <a:schemeClr val="accent6">
                    <a:lumMod val="50000"/>
                  </a:schemeClr>
                </a:solidFill>
              </a:rPr>
              <a:t>  Schutzverband für Standortqualität</a:t>
            </a:r>
          </a:p>
          <a:p>
            <a:pPr>
              <a:buFont typeface="Arial" panose="020B0604020202020204" pitchFamily="34" charset="0"/>
              <a:buNone/>
            </a:pPr>
            <a:endParaRPr lang="de-CH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76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522D5FB-605F-46B3-9DC3-20BF4D8C5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z="800"/>
              <a:t>Infoveranstaltung für</a:t>
            </a:r>
          </a:p>
          <a:p>
            <a:r>
              <a:rPr lang="de-CH" sz="800"/>
              <a:t>Delegierte, Gemeindepräsidenten und Gemeindeschreiber</a:t>
            </a:r>
            <a:endParaRPr lang="de-CH" sz="8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71491D7-30A8-42B3-8AE2-B99C9B42B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/>
              <a:t>Robert Bänziger, Geschäftsführer sbfz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B258997-CDA7-425F-9206-CA3AD1FA3EC7}"/>
              </a:ext>
            </a:extLst>
          </p:cNvPr>
          <p:cNvSpPr txBox="1"/>
          <p:nvPr/>
        </p:nvSpPr>
        <p:spPr>
          <a:xfrm>
            <a:off x="4572000" y="2374838"/>
            <a:ext cx="4336352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CH" i="1" dirty="0"/>
              <a:t>Lärm wirkt direkt negativ auf Menschen.</a:t>
            </a:r>
          </a:p>
          <a:p>
            <a:r>
              <a:rPr lang="de-CH" i="1" dirty="0"/>
              <a:t>Aber auch auf die Nutzungsmöglichkeiten der Bauzonen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3D7B881-3839-176C-FCFD-8ACC88E29B51}"/>
              </a:ext>
            </a:extLst>
          </p:cNvPr>
          <p:cNvGrpSpPr/>
          <p:nvPr/>
        </p:nvGrpSpPr>
        <p:grpSpPr>
          <a:xfrm>
            <a:off x="65637" y="983359"/>
            <a:ext cx="9012725" cy="5874641"/>
            <a:chOff x="65637" y="983359"/>
            <a:chExt cx="9012725" cy="5874641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22CC1011-0BF5-504F-043A-781B7EDA9E4C}"/>
                </a:ext>
              </a:extLst>
            </p:cNvPr>
            <p:cNvGrpSpPr/>
            <p:nvPr/>
          </p:nvGrpSpPr>
          <p:grpSpPr>
            <a:xfrm>
              <a:off x="65637" y="983359"/>
              <a:ext cx="9012725" cy="5874641"/>
              <a:chOff x="0" y="707228"/>
              <a:chExt cx="9207374" cy="6014248"/>
            </a:xfrm>
          </p:grpSpPr>
          <p:pic>
            <p:nvPicPr>
              <p:cNvPr id="10" name="Grafik 9">
                <a:extLst>
                  <a:ext uri="{FF2B5EF4-FFF2-40B4-BE49-F238E27FC236}">
                    <a16:creationId xmlns:a16="http://schemas.microsoft.com/office/drawing/2014/main" id="{E9AF5322-5E7B-5299-088D-1439F863C4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61288" t="19195" r="9306" b="12700"/>
              <a:stretch/>
            </p:blipFill>
            <p:spPr>
              <a:xfrm>
                <a:off x="0" y="707228"/>
                <a:ext cx="9207374" cy="601424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1" name="Grafik 10">
                <a:extLst>
                  <a:ext uri="{FF2B5EF4-FFF2-40B4-BE49-F238E27FC236}">
                    <a16:creationId xmlns:a16="http://schemas.microsoft.com/office/drawing/2014/main" id="{D28C633F-B853-9DE6-9677-A856DDE5F7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91427" t="59103" r="1373" b="31432"/>
              <a:stretch/>
            </p:blipFill>
            <p:spPr>
              <a:xfrm>
                <a:off x="31687" y="707228"/>
                <a:ext cx="2832367" cy="105020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C42E111F-6CE0-BC0A-107E-E70B785CD7CD}"/>
                </a:ext>
              </a:extLst>
            </p:cNvPr>
            <p:cNvSpPr txBox="1"/>
            <p:nvPr/>
          </p:nvSpPr>
          <p:spPr>
            <a:xfrm>
              <a:off x="5419372" y="1062279"/>
              <a:ext cx="36144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CH" sz="1400" dirty="0"/>
                <a:t>Linie blau: AGL </a:t>
              </a:r>
              <a:r>
                <a:rPr lang="de-CH" sz="1400" dirty="0" err="1"/>
                <a:t>kant</a:t>
              </a:r>
              <a:r>
                <a:rPr lang="de-CH" sz="1400" dirty="0"/>
                <a:t>. Richtplan</a:t>
              </a:r>
            </a:p>
            <a:p>
              <a:r>
                <a:rPr lang="de-CH" sz="1400" dirty="0"/>
                <a:t>violett: höhere Anforderungen an Schallschutz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7211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0F87D05-AF5C-4216-9A7F-6CFD16CC6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z="800"/>
              <a:t>Infoveranstaltung für</a:t>
            </a:r>
          </a:p>
          <a:p>
            <a:r>
              <a:rPr lang="de-CH" sz="800"/>
              <a:t>Delegierte, Gemeindepräsidenten und Gemeindeschreiber</a:t>
            </a:r>
            <a:endParaRPr lang="de-CH" sz="8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F20EE71-96CC-45A1-B888-8109AA32C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/>
              <a:t>Robert Bänziger, Geschäftsführer sbfz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C76F69C-30E4-41CC-831E-1B2C4998AB72}"/>
              </a:ext>
            </a:extLst>
          </p:cNvPr>
          <p:cNvSpPr txBox="1"/>
          <p:nvPr/>
        </p:nvSpPr>
        <p:spPr>
          <a:xfrm>
            <a:off x="426719" y="1393371"/>
            <a:ext cx="842118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i="1" dirty="0">
                <a:solidFill>
                  <a:schemeClr val="accent1">
                    <a:lumMod val="50000"/>
                  </a:schemeClr>
                </a:solidFill>
              </a:rPr>
              <a:t>Trends in den vergangenen 55 Jahren:</a:t>
            </a:r>
          </a:p>
          <a:p>
            <a:endParaRPr lang="de-CH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de-CH" sz="2000" dirty="0">
                <a:solidFill>
                  <a:schemeClr val="accent1">
                    <a:lumMod val="50000"/>
                  </a:schemeClr>
                </a:solidFill>
              </a:rPr>
              <a:t>Fluglärmverbände: Aufsplitterung der Organisationen in </a:t>
            </a:r>
            <a:r>
              <a:rPr lang="de-CH" sz="2000" dirty="0" err="1">
                <a:solidFill>
                  <a:schemeClr val="accent1">
                    <a:lumMod val="50000"/>
                  </a:schemeClr>
                </a:solidFill>
              </a:rPr>
              <a:t>Partikularinteres-sensvertretungen</a:t>
            </a:r>
            <a:r>
              <a:rPr lang="de-CH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endParaRPr lang="de-CH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de-CH" sz="2000" dirty="0">
                <a:solidFill>
                  <a:schemeClr val="accent1">
                    <a:lumMod val="50000"/>
                  </a:schemeClr>
                </a:solidFill>
              </a:rPr>
              <a:t>Behandlung von Fluglärmfragen: Partizipative Prozesse (Mitsprache) nehmen ab. Rechtsverfahren nehmen zu. Insbesondere seit der Flughafen privatisiert worden ist.</a:t>
            </a:r>
          </a:p>
          <a:p>
            <a:endParaRPr lang="de-CH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de-CH" sz="2000" dirty="0">
                <a:solidFill>
                  <a:schemeClr val="accent1">
                    <a:lumMod val="50000"/>
                  </a:schemeClr>
                </a:solidFill>
              </a:rPr>
              <a:t>Raumplanerische Aspekte werden gegenüber gesundheitlichen Aspekten verstärkt gewichtet.</a:t>
            </a:r>
          </a:p>
          <a:p>
            <a:pPr marL="285750" indent="-285750">
              <a:buFontTx/>
              <a:buChar char="-"/>
            </a:pPr>
            <a:endParaRPr lang="de-CH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de-CH" sz="2000" dirty="0">
                <a:solidFill>
                  <a:schemeClr val="accent1">
                    <a:lumMod val="50000"/>
                  </a:schemeClr>
                </a:solidFill>
              </a:rPr>
              <a:t>Die Region verliert gegenüber dem Kanton, und der Kanton gegenüber dem Bund in Flughafenfragen an Einfluss. </a:t>
            </a:r>
          </a:p>
          <a:p>
            <a:pPr marL="285750" indent="-285750">
              <a:buFontTx/>
              <a:buChar char="-"/>
            </a:pPr>
            <a:endParaRPr lang="de-CH" dirty="0"/>
          </a:p>
          <a:p>
            <a:pPr marL="285750" indent="-285750">
              <a:buFontTx/>
              <a:buChar char="-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0887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AE3CB1A-F631-4A1D-BD46-BD75EF395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z="800"/>
              <a:t>Infoveranstaltung für</a:t>
            </a:r>
          </a:p>
          <a:p>
            <a:r>
              <a:rPr lang="de-CH" sz="800"/>
              <a:t>Delegierte, Gemeindepräsidenten und Gemeindeschreiber</a:t>
            </a:r>
            <a:endParaRPr lang="de-CH" sz="8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0E2468-8513-4177-AA61-6701677E5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/>
              <a:t>Robert Bänziger, Geschäftsführer sbfz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72A5C45-8606-4A72-ACD1-5B257BD52772}"/>
              </a:ext>
            </a:extLst>
          </p:cNvPr>
          <p:cNvSpPr txBox="1"/>
          <p:nvPr/>
        </p:nvSpPr>
        <p:spPr>
          <a:xfrm>
            <a:off x="531224" y="1159031"/>
            <a:ext cx="802059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>
                <a:solidFill>
                  <a:schemeClr val="accent1">
                    <a:lumMod val="50000"/>
                  </a:schemeClr>
                </a:solidFill>
              </a:rPr>
              <a:t>Wer sind die Mitspieler («Stakeholder»)</a:t>
            </a:r>
          </a:p>
          <a:p>
            <a:endParaRPr lang="de-CH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de-CH" b="1" dirty="0">
                <a:solidFill>
                  <a:schemeClr val="accent1">
                    <a:lumMod val="50000"/>
                  </a:schemeClr>
                </a:solidFill>
              </a:rPr>
              <a:t>Der Bund</a:t>
            </a:r>
            <a:r>
              <a:rPr lang="de-CH" dirty="0">
                <a:solidFill>
                  <a:schemeClr val="accent1">
                    <a:lumMod val="50000"/>
                  </a:schemeClr>
                </a:solidFill>
              </a:rPr>
              <a:t>: BAZL. </a:t>
            </a:r>
            <a:r>
              <a:rPr lang="de-CH" i="1" dirty="0">
                <a:solidFill>
                  <a:schemeClr val="accent1">
                    <a:lumMod val="50000"/>
                  </a:schemeClr>
                </a:solidFill>
              </a:rPr>
              <a:t>Fördert die Luftfahrt. Führt das Dossier. </a:t>
            </a:r>
            <a:r>
              <a:rPr lang="de-CH" dirty="0">
                <a:solidFill>
                  <a:schemeClr val="accent1">
                    <a:lumMod val="50000"/>
                  </a:schemeClr>
                </a:solidFill>
              </a:rPr>
              <a:t>BAFU: </a:t>
            </a:r>
            <a:r>
              <a:rPr lang="de-CH" i="1" dirty="0">
                <a:solidFill>
                  <a:schemeClr val="accent1">
                    <a:lumMod val="50000"/>
                  </a:schemeClr>
                </a:solidFill>
              </a:rPr>
              <a:t>Zuständig für Umweltschutz. </a:t>
            </a:r>
          </a:p>
          <a:p>
            <a:pPr marL="285750" indent="-285750">
              <a:buFontTx/>
              <a:buChar char="-"/>
            </a:pPr>
            <a:r>
              <a:rPr lang="de-CH" b="1" dirty="0">
                <a:solidFill>
                  <a:schemeClr val="accent1">
                    <a:lumMod val="50000"/>
                  </a:schemeClr>
                </a:solidFill>
              </a:rPr>
              <a:t>Der Kanton</a:t>
            </a:r>
            <a:r>
              <a:rPr lang="de-CH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de-CH" i="1" dirty="0">
                <a:solidFill>
                  <a:schemeClr val="accent1">
                    <a:lumMod val="50000"/>
                  </a:schemeClr>
                </a:solidFill>
              </a:rPr>
              <a:t>Volkswirtschaftliche Interessen, betriebswirtschaftliche Interessen (Aktionär), politische Interessen (Einfluss Bund-Kanton), Schutz der Bevölkerung</a:t>
            </a:r>
          </a:p>
          <a:p>
            <a:pPr marL="285750" indent="-285750">
              <a:buFontTx/>
              <a:buChar char="-"/>
            </a:pPr>
            <a:r>
              <a:rPr lang="de-CH" b="1" dirty="0">
                <a:solidFill>
                  <a:schemeClr val="accent1">
                    <a:lumMod val="50000"/>
                  </a:schemeClr>
                </a:solidFill>
              </a:rPr>
              <a:t>FZAG:</a:t>
            </a:r>
            <a:r>
              <a:rPr lang="de-CH" dirty="0">
                <a:solidFill>
                  <a:schemeClr val="accent1">
                    <a:lumMod val="50000"/>
                  </a:schemeClr>
                </a:solidFill>
              </a:rPr>
              <a:t> Unternehmung. </a:t>
            </a:r>
            <a:r>
              <a:rPr lang="de-CH" i="1" dirty="0">
                <a:solidFill>
                  <a:schemeClr val="accent1">
                    <a:lumMod val="50000"/>
                  </a:schemeClr>
                </a:solidFill>
              </a:rPr>
              <a:t>Führt den Betrieb nach ökonomischen Grundsätzen. Sorgt für die dazu nötigen Rahmenbedingungen soweit möglich.</a:t>
            </a:r>
          </a:p>
          <a:p>
            <a:pPr marL="285750" indent="-285750">
              <a:buFontTx/>
              <a:buChar char="-"/>
            </a:pPr>
            <a:r>
              <a:rPr lang="de-CH" b="1" dirty="0">
                <a:solidFill>
                  <a:schemeClr val="accent1">
                    <a:lumMod val="50000"/>
                  </a:schemeClr>
                </a:solidFill>
              </a:rPr>
              <a:t>SWISS</a:t>
            </a:r>
            <a:r>
              <a:rPr lang="de-CH" dirty="0">
                <a:solidFill>
                  <a:schemeClr val="accent1">
                    <a:lumMod val="50000"/>
                  </a:schemeClr>
                </a:solidFill>
              </a:rPr>
              <a:t>: Unternehmung (Tochter LH-Konzern). </a:t>
            </a:r>
            <a:r>
              <a:rPr lang="de-CH" i="1" dirty="0">
                <a:solidFill>
                  <a:schemeClr val="accent1">
                    <a:lumMod val="50000"/>
                  </a:schemeClr>
                </a:solidFill>
              </a:rPr>
              <a:t>Führt den Betrieb nach ökonomischen Grundsätzen. Muss sich zusätzlich intern behaupten (Lufthansa, Eurowings, Austrian Air etc.) </a:t>
            </a:r>
          </a:p>
          <a:p>
            <a:pPr marL="285750" indent="-285750">
              <a:buFontTx/>
              <a:buChar char="-"/>
            </a:pPr>
            <a:r>
              <a:rPr lang="de-CH" b="1" dirty="0">
                <a:solidFill>
                  <a:schemeClr val="accent1">
                    <a:lumMod val="50000"/>
                  </a:schemeClr>
                </a:solidFill>
              </a:rPr>
              <a:t>Skyguide</a:t>
            </a:r>
            <a:r>
              <a:rPr lang="de-CH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de-CH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CH" dirty="0">
                <a:solidFill>
                  <a:schemeClr val="accent1">
                    <a:lumMod val="50000"/>
                  </a:schemeClr>
                </a:solidFill>
              </a:rPr>
              <a:t>Technisch orientierte Firma</a:t>
            </a:r>
            <a:r>
              <a:rPr lang="de-CH" i="1" dirty="0">
                <a:solidFill>
                  <a:schemeClr val="accent1">
                    <a:lumMod val="50000"/>
                  </a:schemeClr>
                </a:solidFill>
              </a:rPr>
              <a:t>. Führt Aufträge des BAZL aus.</a:t>
            </a:r>
          </a:p>
          <a:p>
            <a:pPr marL="285750" indent="-285750">
              <a:buFontTx/>
              <a:buChar char="-"/>
            </a:pPr>
            <a:r>
              <a:rPr lang="de-CH" b="1" dirty="0">
                <a:solidFill>
                  <a:schemeClr val="accent1">
                    <a:lumMod val="50000"/>
                  </a:schemeClr>
                </a:solidFill>
              </a:rPr>
              <a:t>Gemeinden</a:t>
            </a:r>
            <a:r>
              <a:rPr lang="de-CH" dirty="0">
                <a:solidFill>
                  <a:schemeClr val="accent1">
                    <a:lumMod val="50000"/>
                  </a:schemeClr>
                </a:solidFill>
              </a:rPr>
              <a:t> in der Flughafenregion: </a:t>
            </a:r>
            <a:r>
              <a:rPr lang="de-CH" i="1" dirty="0">
                <a:solidFill>
                  <a:schemeClr val="accent1">
                    <a:lumMod val="50000"/>
                  </a:schemeClr>
                </a:solidFill>
              </a:rPr>
              <a:t>Wollen gute Standortqualität, gute Steuerzahler, Arbeitsplätze, Wachstumsmöglichkeiten. Sind im Schutzverband organisiert, teilweise aber zusätzlich in weiteren Verbänden/Vereinen.</a:t>
            </a:r>
          </a:p>
          <a:p>
            <a:pPr marL="285750" indent="-285750">
              <a:buFontTx/>
              <a:buChar char="-"/>
            </a:pPr>
            <a:r>
              <a:rPr lang="de-CH" b="1" dirty="0">
                <a:solidFill>
                  <a:schemeClr val="accent1">
                    <a:lumMod val="50000"/>
                  </a:schemeClr>
                </a:solidFill>
              </a:rPr>
              <a:t>Fluglärmorganisationen:</a:t>
            </a:r>
            <a:r>
              <a:rPr lang="de-CH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CH" i="1" dirty="0">
                <a:solidFill>
                  <a:schemeClr val="accent1">
                    <a:lumMod val="50000"/>
                  </a:schemeClr>
                </a:solidFill>
              </a:rPr>
              <a:t>Vertreten teils widersprüchliche regionale Interessen zur Lärmreduktion (IG Nord, IG West, Region Ost, Fluglärmforum Süd). Auch </a:t>
            </a:r>
            <a:r>
              <a:rPr lang="de-CH" i="1">
                <a:solidFill>
                  <a:schemeClr val="accent1">
                    <a:lumMod val="50000"/>
                  </a:schemeClr>
                </a:solidFill>
              </a:rPr>
              <a:t>Bürgerorganisationen.</a:t>
            </a:r>
            <a:r>
              <a:rPr lang="de-CH" i="1" dirty="0">
                <a:solidFill>
                  <a:schemeClr val="accent1">
                    <a:lumMod val="50000"/>
                  </a:schemeClr>
                </a:solidFill>
              </a:rPr>
              <a:t>	Dachverband KLUG.</a:t>
            </a:r>
            <a:endParaRPr lang="de-CH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704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A9CEB07-95DB-49CE-90D7-554107A97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z="800"/>
              <a:t>Infoveranstaltung für</a:t>
            </a:r>
          </a:p>
          <a:p>
            <a:r>
              <a:rPr lang="de-CH" sz="800"/>
              <a:t>Delegierte, Gemeindepräsidenten und Gemeindeschreiber</a:t>
            </a:r>
            <a:endParaRPr lang="de-CH" sz="8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33A67AE-8D19-4D40-951B-4552AD18B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/>
              <a:t>Robert Bänziger, Geschäftsführer sbfz</a:t>
            </a:r>
            <a:endParaRPr lang="de-CH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30E7E31-9786-4E86-A438-E2686C8D9A11}"/>
              </a:ext>
            </a:extLst>
          </p:cNvPr>
          <p:cNvSpPr txBox="1"/>
          <p:nvPr/>
        </p:nvSpPr>
        <p:spPr>
          <a:xfrm>
            <a:off x="283029" y="1428206"/>
            <a:ext cx="8577942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000" b="1" dirty="0">
                <a:solidFill>
                  <a:srgbClr val="CC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Eckwerte sbfz (DV-Beschluss vom 25.11.2021)</a:t>
            </a:r>
          </a:p>
          <a:p>
            <a:endParaRPr lang="de-CH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CH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de-CH" sz="1400" b="1" i="1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Alle Regionen und Gemeinden im Einzugsgebiet des Flughafens sind gleich zu behandeln.</a:t>
            </a:r>
            <a:endParaRPr lang="de-CH" sz="12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de-CH" sz="1400" b="1" i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durch den Flugbetrieb </a:t>
            </a:r>
            <a:r>
              <a:rPr lang="de-CH" sz="1400" b="1" i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verursachten Immissionen </a:t>
            </a:r>
            <a:r>
              <a:rPr lang="de-CH" sz="1400" b="1" i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sind ausgewogen zu verteilen.</a:t>
            </a:r>
            <a:endParaRPr lang="de-CH" sz="12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de-CH" sz="1400" b="1" i="1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Auf dem Flughafen Zürich sind maximal 320'000 Flugbewegungen pro Jahr gestattet.</a:t>
            </a:r>
            <a:endParaRPr lang="de-CH" sz="12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de-CH" sz="1400" b="1" i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Anzahl Flugbewegungen zwischen 22:00 Uhr und 23:00 sowie zwischen 06.00 Uhr und 07.00 Uhr darf gegenüber dem Jahr 2019 nicht weiter ansteigen, sondern muss kontinuierlich sinken.</a:t>
            </a:r>
            <a:endParaRPr lang="de-CH" sz="12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de-CH" sz="1400" b="1" i="1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Keine Flüge zwischen 23:00 Uhr und 06:00 Uhr. Strikte Einhaltung der Nachtflugordnung. </a:t>
            </a:r>
            <a:endParaRPr lang="de-CH" sz="12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de-CH" sz="1400" b="1" i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Keine Veränderungen am Pistensystem.</a:t>
            </a:r>
            <a:endParaRPr lang="de-CH" sz="12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de-CH" sz="1400" b="1" i="1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lärmabhängigen Gebühren sind mit den übrigen Gebühren zusammenzulegen und (insgesamt kostenneutral) so zu erhöhen, sodass sie eine deutliche Lenkungswirkung erzielen</a:t>
            </a:r>
            <a:r>
              <a:rPr lang="de-CH" sz="1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CH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CH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CH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298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6D8B437-88AE-4C56-A935-C980144A8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z="800"/>
              <a:t>Infoveranstaltung für</a:t>
            </a:r>
          </a:p>
          <a:p>
            <a:r>
              <a:rPr lang="de-CH" sz="800"/>
              <a:t>Delegierte, Gemeindepräsidenten und Gemeindeschreiber</a:t>
            </a:r>
            <a:endParaRPr lang="de-CH" sz="8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F8BCB3D-AA4A-4C0B-B361-FF02EAABD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/>
              <a:t>Robert Bänziger, Geschäftsführer sbfz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A35EB52-AF14-4265-A156-03F732895D2A}"/>
              </a:ext>
            </a:extLst>
          </p:cNvPr>
          <p:cNvSpPr txBox="1"/>
          <p:nvPr/>
        </p:nvSpPr>
        <p:spPr>
          <a:xfrm>
            <a:off x="740226" y="1133356"/>
            <a:ext cx="766354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/>
              <a:t>Was nützt der Schutzverband?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Wachhundfunktion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CH" dirty="0"/>
              <a:t>Negative Entwicklungen konnten</a:t>
            </a:r>
          </a:p>
          <a:p>
            <a:pPr lvl="1">
              <a:tabLst>
                <a:tab pos="712800" algn="l"/>
                <a:tab pos="712800" algn="l"/>
                <a:tab pos="756000" algn="l"/>
              </a:tabLst>
            </a:pPr>
            <a:r>
              <a:rPr lang="de-CH" dirty="0"/>
              <a:t>			verhindert oder abgeschwächt werden</a:t>
            </a:r>
          </a:p>
          <a:p>
            <a:pPr marL="742950" lvl="1" indent="-285750">
              <a:buFont typeface="Courier New" panose="02070309020205020404" pitchFamily="49" charset="0"/>
              <a:buChar char="o"/>
              <a:tabLst>
                <a:tab pos="712800" algn="l"/>
                <a:tab pos="712800" algn="l"/>
                <a:tab pos="756000" algn="l"/>
              </a:tabLst>
            </a:pPr>
            <a:r>
              <a:rPr lang="de-CH" dirty="0"/>
              <a:t>Wird als Gesprächspartner beigezogen </a:t>
            </a:r>
          </a:p>
          <a:p>
            <a:pPr lvl="1">
              <a:tabLst>
                <a:tab pos="712800" algn="l"/>
                <a:tab pos="712800" algn="l"/>
                <a:tab pos="756000" algn="l"/>
              </a:tabLst>
            </a:pPr>
            <a:r>
              <a:rPr lang="de-CH" dirty="0"/>
              <a:t>	(z.Bsp. ZFI - Expertengruppe)</a:t>
            </a:r>
          </a:p>
          <a:p>
            <a:pPr marL="742950" lvl="1" indent="-285750">
              <a:buFont typeface="Courier New" panose="02070309020205020404" pitchFamily="49" charset="0"/>
              <a:buChar char="o"/>
              <a:tabLst>
                <a:tab pos="712800" algn="l"/>
                <a:tab pos="712800" algn="l"/>
                <a:tab pos="756000" algn="l"/>
              </a:tabLst>
            </a:pPr>
            <a:r>
              <a:rPr lang="de-CH" dirty="0"/>
              <a:t>Äussert seine Meinung an Gesprächen mit Kanton, FZAG, Swiss, Skyguide, BAZL</a:t>
            </a:r>
          </a:p>
          <a:p>
            <a:pPr marL="742950" lvl="1" indent="-285750">
              <a:buFont typeface="Courier New" panose="02070309020205020404" pitchFamily="49" charset="0"/>
              <a:buChar char="o"/>
              <a:tabLst>
                <a:tab pos="712800" algn="l"/>
                <a:tab pos="712800" algn="l"/>
                <a:tab pos="756000" algn="l"/>
              </a:tabLst>
            </a:pP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Erfolge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dirty="0"/>
              <a:t>Einführung der Nachtflugsperre, später Verlängerung Nachtflugverbot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dirty="0"/>
              <a:t>Verbot </a:t>
            </a:r>
            <a:r>
              <a:rPr lang="de-CH" dirty="0" err="1"/>
              <a:t>Chapt</a:t>
            </a:r>
            <a:r>
              <a:rPr lang="de-CH" dirty="0"/>
              <a:t>. 2 Flugzeuge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dirty="0"/>
              <a:t>Einführung lärmabhängiger Landegebühren, inkl. Revision (gültig ab 2019)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dirty="0"/>
              <a:t>Teilnahme Staatsvertragsverhandlungen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</p:txBody>
      </p:sp>
      <p:pic>
        <p:nvPicPr>
          <p:cNvPr id="4098" name="Picture 2" descr="Suchergebnis auf Amazon.de für: wachhund schild">
            <a:extLst>
              <a:ext uri="{FF2B5EF4-FFF2-40B4-BE49-F238E27FC236}">
                <a16:creationId xmlns:a16="http://schemas.microsoft.com/office/drawing/2014/main" id="{40ADDC20-02D8-44DD-9617-A795BD790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89" y="1287107"/>
            <a:ext cx="2767693" cy="18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742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20F6F1D-22FC-4EAE-8B8E-D4B9E01D8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z="800"/>
              <a:t>Infoveranstaltung für</a:t>
            </a:r>
          </a:p>
          <a:p>
            <a:r>
              <a:rPr lang="de-CH" sz="800"/>
              <a:t>Delegierte, Gemeindepräsidenten und Gemeindeschreiber</a:t>
            </a:r>
            <a:endParaRPr lang="de-CH" sz="8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0E0BD88-0876-453D-81B5-CDA45599F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/>
              <a:t>Robert Bänziger, Geschäftsführer sbfz</a:t>
            </a:r>
            <a:endParaRPr lang="de-CH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76C1AB-5425-4B8C-93E7-39FC98BDC48C}"/>
              </a:ext>
            </a:extLst>
          </p:cNvPr>
          <p:cNvSpPr txBox="1"/>
          <p:nvPr/>
        </p:nvSpPr>
        <p:spPr>
          <a:xfrm>
            <a:off x="766354" y="1179735"/>
            <a:ext cx="716715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Für Mitgliedgemeinden: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CH" dirty="0"/>
              <a:t>Auskunftsstelle für Sachfragen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CH" dirty="0"/>
              <a:t>Ausarbeitung von Mustereinsprachen, rechtliche Abklärungen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CH" dirty="0"/>
              <a:t>Informationen, Weiterbildungen, Sachabklärungen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CH" dirty="0"/>
              <a:t>Medienarbeit und Anwohnerberatung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Für Fluglärmverbände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CH" dirty="0"/>
              <a:t>Forum «Runder Tisch»: Einigung auf gemeinsame Forderungen (Einhaltung der Nachtsperrordnung, Etablierung einer lenkungswirksamen Lärmgebührenordnung, Einhaltung des «genehmigten Lärms»).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de-CH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de-CH" dirty="0"/>
          </a:p>
        </p:txBody>
      </p:sp>
      <p:pic>
        <p:nvPicPr>
          <p:cNvPr id="5122" name="Picture 2" descr="Runder Tisch gegen Antisemitismus und zum Schutz jüdischen Lebens -  hamburg.de">
            <a:extLst>
              <a:ext uri="{FF2B5EF4-FFF2-40B4-BE49-F238E27FC236}">
                <a16:creationId xmlns:a16="http://schemas.microsoft.com/office/drawing/2014/main" id="{16AB8E30-6964-4691-AB87-9C42A73B3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" t="1322" r="9610"/>
          <a:stretch/>
        </p:blipFill>
        <p:spPr bwMode="auto">
          <a:xfrm>
            <a:off x="4597037" y="4288354"/>
            <a:ext cx="3378926" cy="2067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924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62E908D-9E84-433B-AA13-2280DF3C1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z="800"/>
              <a:t>Infoveranstaltung für</a:t>
            </a:r>
          </a:p>
          <a:p>
            <a:r>
              <a:rPr lang="de-CH" sz="800"/>
              <a:t>Delegierte, Gemeindepräsidenten und Gemeindeschreiber</a:t>
            </a:r>
            <a:endParaRPr lang="de-CH" sz="8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4B46408-0EAD-4C81-99BA-D0F3B5B6F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/>
              <a:t>Robert Bänziger, Geschäftsführer sbfz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61A9448-0285-46B9-A49D-B2C507A9DA83}"/>
              </a:ext>
            </a:extLst>
          </p:cNvPr>
          <p:cNvSpPr txBox="1"/>
          <p:nvPr/>
        </p:nvSpPr>
        <p:spPr>
          <a:xfrm>
            <a:off x="799600" y="1978853"/>
            <a:ext cx="812482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CH" sz="2800" b="1" dirty="0">
                <a:solidFill>
                  <a:schemeClr val="accent1">
                    <a:lumMod val="50000"/>
                  </a:schemeClr>
                </a:solidFill>
              </a:rPr>
              <a:t>Nachtruhe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CH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Nur Flüge mit </a:t>
            </a:r>
            <a:r>
              <a:rPr lang="de-CH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volkswirtschaftlichem Nutzen</a:t>
            </a:r>
            <a:r>
              <a:rPr lang="de-CH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CH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Minimierte Lärmbelastung.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CH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Qualität statt Quantität</a:t>
            </a:r>
            <a:r>
              <a:rPr lang="de-CH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909EE6E-F033-45EF-AEF6-2257AAC0E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90" y="4080599"/>
            <a:ext cx="3270612" cy="1606570"/>
          </a:xfrm>
          <a:prstGeom prst="rect">
            <a:avLst/>
          </a:prstGeom>
        </p:spPr>
      </p:pic>
      <p:pic>
        <p:nvPicPr>
          <p:cNvPr id="6" name="Picture 54" descr="http://www.srfcdn.ch/radio/modules/data/pictures/drs4/schweiz/2012/08-2012/139790.120815_anflug_zueri-576.jpg">
            <a:extLst>
              <a:ext uri="{FF2B5EF4-FFF2-40B4-BE49-F238E27FC236}">
                <a16:creationId xmlns:a16="http://schemas.microsoft.com/office/drawing/2014/main" id="{5CE1D411-55A5-4537-85CC-A47D3DE68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7199" y="4080599"/>
            <a:ext cx="2780985" cy="1564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3388834-04BF-4A96-B341-E80C2EAF2EE3}"/>
              </a:ext>
            </a:extLst>
          </p:cNvPr>
          <p:cNvSpPr txBox="1"/>
          <p:nvPr/>
        </p:nvSpPr>
        <p:spPr>
          <a:xfrm>
            <a:off x="962842" y="1359839"/>
            <a:ext cx="5495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i="1" dirty="0">
                <a:solidFill>
                  <a:schemeClr val="accent1">
                    <a:lumMod val="50000"/>
                  </a:schemeClr>
                </a:solidFill>
              </a:rPr>
              <a:t>Anzustreben:</a:t>
            </a:r>
          </a:p>
        </p:txBody>
      </p:sp>
    </p:spTree>
    <p:extLst>
      <p:ext uri="{BB962C8B-B14F-4D97-AF65-F5344CB8AC3E}">
        <p14:creationId xmlns:p14="http://schemas.microsoft.com/office/powerpoint/2010/main" val="3512593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1BE7257-9FCF-4782-9543-99D4B6337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z="800"/>
              <a:t>Infoveranstaltung für</a:t>
            </a:r>
          </a:p>
          <a:p>
            <a:r>
              <a:rPr lang="de-CH" sz="800"/>
              <a:t>Delegierte, Gemeindepräsidenten und Gemeindeschreiber</a:t>
            </a:r>
            <a:endParaRPr lang="de-CH" sz="8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E668555-118C-4593-A040-5DD148B18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/>
              <a:t>Robert Bänziger, Geschäftsführer sbfz</a:t>
            </a:r>
            <a:endParaRPr lang="de-CH" dirty="0"/>
          </a:p>
        </p:txBody>
      </p:sp>
      <p:pic>
        <p:nvPicPr>
          <p:cNvPr id="6146" name="Picture 2" descr="Fragen und Antworten über C60">
            <a:extLst>
              <a:ext uri="{FF2B5EF4-FFF2-40B4-BE49-F238E27FC236}">
                <a16:creationId xmlns:a16="http://schemas.microsoft.com/office/drawing/2014/main" id="{5046EBE8-3D41-43E4-80A0-605196FF4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335" y="1607683"/>
            <a:ext cx="5954713" cy="450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029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6325666-0B48-4E4F-8D88-3A98A38A0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z="800"/>
              <a:t>Infoveranstaltung für</a:t>
            </a:r>
          </a:p>
          <a:p>
            <a:r>
              <a:rPr lang="de-CH" sz="800"/>
              <a:t>Delegierte, Gemeindepräsidenten und Gemeindeschreiber</a:t>
            </a:r>
            <a:endParaRPr lang="de-CH" sz="8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27ECCF6-0B1C-4ADA-A688-F24813103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/>
              <a:t>Robert Bänziger, Geschäftsführer sbfz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B299E8D-B77D-46FD-991F-2622122DA3E2}"/>
              </a:ext>
            </a:extLst>
          </p:cNvPr>
          <p:cNvSpPr txBox="1"/>
          <p:nvPr/>
        </p:nvSpPr>
        <p:spPr>
          <a:xfrm>
            <a:off x="862149" y="1515291"/>
            <a:ext cx="72368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/>
              <a:t>Ziel dieses Referates:</a:t>
            </a:r>
          </a:p>
          <a:p>
            <a:endParaRPr lang="de-CH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Wer/Was ist der Schutzverband der Bevölkerung um den Flughafen Zürich?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Was ist in den letzten 55 Jahren passiert, wo stehen wir heute und was erwarten wir für die Zukunft?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Wer spielt hier sonst noch eine Rolle? Welche Rolle?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Was hat der Schutzverband bewirkt, und was sind seine wichtigsten Ziele?</a:t>
            </a:r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07549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8B0D0DE6-765C-41D0-99D2-7FCA663C7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7430" r="2834" b="9318"/>
          <a:stretch/>
        </p:blipFill>
        <p:spPr>
          <a:xfrm>
            <a:off x="2194343" y="3481335"/>
            <a:ext cx="4580478" cy="2754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1F65EF0-7BC3-4A9D-916A-C44309B9E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z="800"/>
              <a:t>Infoveranstaltung für</a:t>
            </a:r>
          </a:p>
          <a:p>
            <a:r>
              <a:rPr lang="de-CH" sz="800"/>
              <a:t>Delegierte, Gemeindepräsidenten und Gemeindeschreiber</a:t>
            </a:r>
            <a:endParaRPr lang="de-CH" sz="8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C95B957-EE48-47C5-9C8F-991EECB0D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/>
              <a:t>Robert Bänziger, Geschäftsführer sbfz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F7A8A46-684C-4D03-BF12-5EFC74E41AF6}"/>
              </a:ext>
            </a:extLst>
          </p:cNvPr>
          <p:cNvSpPr txBox="1"/>
          <p:nvPr/>
        </p:nvSpPr>
        <p:spPr>
          <a:xfrm>
            <a:off x="697106" y="1021456"/>
            <a:ext cx="790846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i="1" dirty="0"/>
              <a:t>Was ist der Schutzverband? </a:t>
            </a:r>
          </a:p>
          <a:p>
            <a:endParaRPr lang="de-CH" b="1" i="1" dirty="0"/>
          </a:p>
          <a:p>
            <a:r>
              <a:rPr lang="de-CH" dirty="0"/>
              <a:t>Der sbfz ist ein Verein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Mitglieder sind Gemeinden (aktuell 51 Gemeinden mit total rund 280’000 Einwohnern, 2 Ortsgruppen)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Delegiertenversammlung und Vorstand. Die allermeisten Vertreter/innen sind Exekutivmitglieder der Mitgliedgemeinden.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Der Verband betreibt eine Geschäftsstelle (Mandatsverhältnis)</a:t>
            </a:r>
          </a:p>
        </p:txBody>
      </p:sp>
    </p:spTree>
    <p:extLst>
      <p:ext uri="{BB962C8B-B14F-4D97-AF65-F5344CB8AC3E}">
        <p14:creationId xmlns:p14="http://schemas.microsoft.com/office/powerpoint/2010/main" val="1323932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4DF0536-4C3C-4C38-B11D-AC2987FC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z="800"/>
              <a:t>Infoveranstaltung für</a:t>
            </a:r>
          </a:p>
          <a:p>
            <a:r>
              <a:rPr lang="de-CH" sz="800"/>
              <a:t>Delegierte, Gemeindepräsidenten und Gemeindeschreiber</a:t>
            </a:r>
            <a:endParaRPr lang="de-CH" sz="8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8723DBD-93D9-4B6F-8378-25DFE1D350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/>
              <a:t>Robert Bänziger, Geschäftsführer sbfz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9F98E61-0AC2-4C9A-A190-1B3C703B9FD4}"/>
              </a:ext>
            </a:extLst>
          </p:cNvPr>
          <p:cNvSpPr txBox="1"/>
          <p:nvPr/>
        </p:nvSpPr>
        <p:spPr>
          <a:xfrm>
            <a:off x="697106" y="1278038"/>
            <a:ext cx="79084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dirty="0"/>
          </a:p>
          <a:p>
            <a:r>
              <a:rPr lang="de-CH" sz="1800" b="1" i="1" kern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Ziel </a:t>
            </a:r>
            <a:r>
              <a:rPr lang="de-CH" sz="1800" kern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 Schutzverbandes ist es, die Bevölkerung vor </a:t>
            </a:r>
            <a:r>
              <a:rPr lang="de-CH" sz="1800" i="1" kern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unzumutbarem</a:t>
            </a:r>
            <a:r>
              <a:rPr lang="de-CH" sz="1800" kern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Fluglärm und anderen durch den Flugbetrieb verursachten Immissionen zu schützen.</a:t>
            </a:r>
          </a:p>
          <a:p>
            <a:r>
              <a:rPr lang="de-CH" kern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 strebt Lösungen für alle Himmelsrichtungen an.</a:t>
            </a:r>
            <a:r>
              <a:rPr lang="de-CH" sz="1800" kern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CH" kern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 anerkennt die grosse Bedeutung des Flughafens für die Region, ist also kein Flughafengegner.</a:t>
            </a:r>
          </a:p>
          <a:p>
            <a:r>
              <a:rPr lang="de-CH" sz="1800" kern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der langfristigen Entwicklung des Flughafens setzt der Verband zum Nutzen der Region auf: </a:t>
            </a:r>
            <a:r>
              <a:rPr lang="de-CH" b="1" i="1" kern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«Qualität vor Quantität»</a:t>
            </a:r>
            <a:r>
              <a:rPr lang="de-CH" sz="1600" i="1" kern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de-CH" kern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CH" b="1" i="1" kern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Mittel: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800" kern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 Schutzverband setzt in erster Linie auf eine konstruktive Zusammenarbeit mit den Akteuren (Gespräche, Mitarbeiten, Verhandeln).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kern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 kann selber Entwicklungen anstossen (direkt, via politische Prozesse, …)</a:t>
            </a:r>
            <a:endParaRPr lang="de-CH" sz="1800" kern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kern="1800" dirty="0">
                <a:latin typeface="Calibri" panose="020F0502020204030204" pitchFamily="34" charset="0"/>
                <a:cs typeface="Arial" panose="020B0604020202020204" pitchFamily="34" charset="0"/>
              </a:rPr>
              <a:t>Er kann Rechtsmittel ergreifen (Verbandsbeschwerderecht).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kern="1800" dirty="0">
                <a:latin typeface="Calibri" panose="020F0502020204030204" pitchFamily="34" charset="0"/>
                <a:cs typeface="Arial" panose="020B0604020202020204" pitchFamily="34" charset="0"/>
              </a:rPr>
              <a:t>Die Öffentlichkeitsarbeit soll Verständnis für die regionalen Anliegen erzeugen.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4052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4B7492A-7668-4799-BF0C-61A2B06B4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z="800"/>
              <a:t>Infoveranstaltung für</a:t>
            </a:r>
          </a:p>
          <a:p>
            <a:r>
              <a:rPr lang="de-CH" sz="800"/>
              <a:t>Delegierte, Gemeindepräsidenten und Gemeindeschreiber</a:t>
            </a:r>
            <a:endParaRPr lang="de-CH" sz="8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C70D857-16D8-4D3E-B594-37F42D5D2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/>
              <a:t>Robert Bänziger, Geschäftsführer sbfz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64A7083-D45F-481F-B295-A9AB836373F2}"/>
              </a:ext>
            </a:extLst>
          </p:cNvPr>
          <p:cNvSpPr txBox="1"/>
          <p:nvPr/>
        </p:nvSpPr>
        <p:spPr>
          <a:xfrm>
            <a:off x="588616" y="1188271"/>
            <a:ext cx="8137648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000" b="1" dirty="0">
                <a:solidFill>
                  <a:srgbClr val="C00000"/>
                </a:solidFill>
              </a:rPr>
              <a:t>Entwicklung in den letzten 55 Jahren</a:t>
            </a:r>
          </a:p>
          <a:p>
            <a:endParaRPr lang="de-CH" sz="500" dirty="0"/>
          </a:p>
          <a:p>
            <a:r>
              <a:rPr lang="de-CH" dirty="0"/>
              <a:t>Der Schutzverband wurde 1967 gegründet. Damals erzeugten die  neu erscheinenden Strahlflugzeuge einen schrill pfeifenden, ohrenbetäubenden  Lärm.</a:t>
            </a:r>
          </a:p>
          <a:p>
            <a:r>
              <a:rPr lang="de-CH" dirty="0"/>
              <a:t>Der erste Präsident (Dr. Huwyler) war ein Arzt aus Rümlang.</a:t>
            </a:r>
            <a:endParaRPr lang="de-CH" b="1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BF2FAFF-BF01-4315-8AB5-FFE9A760BC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20" t="23904" r="27949" b="12962"/>
          <a:stretch/>
        </p:blipFill>
        <p:spPr>
          <a:xfrm>
            <a:off x="3281964" y="3237244"/>
            <a:ext cx="5666171" cy="339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aravelle &quot;Swissair&quot; - Image 1">
            <a:extLst>
              <a:ext uri="{FF2B5EF4-FFF2-40B4-BE49-F238E27FC236}">
                <a16:creationId xmlns:a16="http://schemas.microsoft.com/office/drawing/2014/main" id="{128DED40-BACA-47D3-A466-B900D9E01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57" y="2883780"/>
            <a:ext cx="2857500" cy="199072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996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eihnachtsferien in der Warteschlange: Flughäfen jammern über zu wenig  Personal und alte Technik | STERN.de">
            <a:extLst>
              <a:ext uri="{FF2B5EF4-FFF2-40B4-BE49-F238E27FC236}">
                <a16:creationId xmlns:a16="http://schemas.microsoft.com/office/drawing/2014/main" id="{5B527104-EAA5-4894-B5CD-5912886E7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74" y="2655711"/>
            <a:ext cx="9178374" cy="516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CB9A0E0-A23E-4041-B3DA-B3F85A721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z="800"/>
              <a:t>Infoveranstaltung für</a:t>
            </a:r>
          </a:p>
          <a:p>
            <a:r>
              <a:rPr lang="de-CH" sz="800"/>
              <a:t>Delegierte, Gemeindepräsidenten und Gemeindeschreiber</a:t>
            </a:r>
            <a:endParaRPr lang="de-CH" sz="8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5E70B03-D273-47CB-ADF0-B7A7319B3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/>
              <a:t>Robert Bänziger, Geschäftsführer sbfz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4619A96-7741-48CA-848C-36CB49FB7D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52" t="23220" r="27563" b="11367"/>
          <a:stretch/>
        </p:blipFill>
        <p:spPr>
          <a:xfrm>
            <a:off x="515816" y="2734088"/>
            <a:ext cx="5498123" cy="3350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73D0FC5-54B8-4E7B-84EA-CBBE7F073BBD}"/>
              </a:ext>
            </a:extLst>
          </p:cNvPr>
          <p:cNvSpPr txBox="1"/>
          <p:nvPr/>
        </p:nvSpPr>
        <p:spPr>
          <a:xfrm>
            <a:off x="515816" y="1326842"/>
            <a:ext cx="8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Die einzelnen Flugzeuge sind zwar leiser geworden. Aber es hat viel mehr. Sie erzeugen zunehmend eine </a:t>
            </a:r>
            <a:r>
              <a:rPr lang="de-CH" dirty="0" err="1"/>
              <a:t>Dauerbelärmung</a:t>
            </a:r>
            <a:r>
              <a:rPr lang="de-CH" dirty="0"/>
              <a:t>, auch bis spät in die Nacht hinein. Diese ist weniger auffällig, aber schädlich.</a:t>
            </a:r>
          </a:p>
          <a:p>
            <a:r>
              <a:rPr lang="de-CH" dirty="0"/>
              <a:t>Und: Es gibt je länger je mehr betroffene Menschen, die den Lärm hören</a:t>
            </a:r>
          </a:p>
        </p:txBody>
      </p:sp>
    </p:spTree>
    <p:extLst>
      <p:ext uri="{BB962C8B-B14F-4D97-AF65-F5344CB8AC3E}">
        <p14:creationId xmlns:p14="http://schemas.microsoft.com/office/powerpoint/2010/main" val="3492050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A4B0BE9-6565-4B5F-86CC-E17BED73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z="800"/>
              <a:t>Infoveranstaltung für</a:t>
            </a:r>
          </a:p>
          <a:p>
            <a:r>
              <a:rPr lang="de-CH" sz="800"/>
              <a:t>Delegierte, Gemeindepräsidenten und Gemeindeschreiber</a:t>
            </a:r>
            <a:endParaRPr lang="de-CH" sz="8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5B23851-5ABC-4531-8810-9613D9414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/>
              <a:t>Robert Bänziger, Geschäftsführer sbfz</a:t>
            </a:r>
            <a:endParaRPr lang="de-CH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F5DE679-BB1F-4F13-980F-0BC163D70C64}"/>
              </a:ext>
            </a:extLst>
          </p:cNvPr>
          <p:cNvGrpSpPr/>
          <p:nvPr/>
        </p:nvGrpSpPr>
        <p:grpSpPr>
          <a:xfrm>
            <a:off x="1147087" y="1403287"/>
            <a:ext cx="6979603" cy="4390931"/>
            <a:chOff x="1147087" y="1403287"/>
            <a:chExt cx="6979603" cy="4390931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75F874C6-B587-4EA2-A81E-3EBC3E3A07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079" t="24169" r="29375" b="10353"/>
            <a:stretch/>
          </p:blipFill>
          <p:spPr>
            <a:xfrm>
              <a:off x="1147087" y="1403287"/>
              <a:ext cx="6979603" cy="43909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27F11FBE-1533-42A8-A11C-F7F910B3E153}"/>
                </a:ext>
              </a:extLst>
            </p:cNvPr>
            <p:cNvSpPr/>
            <p:nvPr/>
          </p:nvSpPr>
          <p:spPr>
            <a:xfrm>
              <a:off x="2860894" y="4771176"/>
              <a:ext cx="525101" cy="470780"/>
            </a:xfrm>
            <a:prstGeom prst="ellipse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ED1CD0EB-E668-415C-B4DB-C8AD413E8667}"/>
                </a:ext>
              </a:extLst>
            </p:cNvPr>
            <p:cNvSpPr txBox="1"/>
            <p:nvPr/>
          </p:nvSpPr>
          <p:spPr>
            <a:xfrm>
              <a:off x="2141143" y="4209043"/>
              <a:ext cx="1439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1970 = 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988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7F94447-FD56-4F29-A4C6-05D841BDF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z="800"/>
              <a:t>Infoveranstaltung für</a:t>
            </a:r>
          </a:p>
          <a:p>
            <a:r>
              <a:rPr lang="de-CH" sz="800"/>
              <a:t>Delegierte, Gemeindepräsidenten und Gemeindeschreiber</a:t>
            </a:r>
            <a:endParaRPr lang="de-CH" sz="8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6BB7850-8F6F-49C8-B66A-FC7079C59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/>
              <a:t>Robert Bänziger, Geschäftsführer sbfz</a:t>
            </a: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D0BF9E1-91DB-4FDC-9DF7-F24F42CAA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82" y="1966613"/>
            <a:ext cx="4584589" cy="2755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C4E3F11-80C1-4EC1-86E6-33330286E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416" y="3264768"/>
            <a:ext cx="4707956" cy="3217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Inhaltsplatzhalter 3">
            <a:extLst>
              <a:ext uri="{FF2B5EF4-FFF2-40B4-BE49-F238E27FC236}">
                <a16:creationId xmlns:a16="http://schemas.microsoft.com/office/drawing/2014/main" id="{E92456EE-48F0-4F84-9A51-F808FE4C4285}"/>
              </a:ext>
            </a:extLst>
          </p:cNvPr>
          <p:cNvSpPr txBox="1">
            <a:spLocks/>
          </p:cNvSpPr>
          <p:nvPr/>
        </p:nvSpPr>
        <p:spPr>
          <a:xfrm>
            <a:off x="394370" y="1318541"/>
            <a:ext cx="8053548" cy="6480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de-CH" sz="2400" dirty="0"/>
              <a:t>   </a:t>
            </a:r>
            <a:r>
              <a:rPr lang="de-CH" sz="2400" dirty="0">
                <a:solidFill>
                  <a:schemeClr val="accent5">
                    <a:lumMod val="50000"/>
                  </a:schemeClr>
                </a:solidFill>
              </a:rPr>
              <a:t>Die Nachtstunden geraten zunehmend unter Druck</a:t>
            </a:r>
            <a:endParaRPr lang="de-CH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588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CFDC3B1-9C8B-4E45-9562-C993C92E0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z="800"/>
              <a:t>Infoveranstaltung für</a:t>
            </a:r>
          </a:p>
          <a:p>
            <a:r>
              <a:rPr lang="de-CH" sz="800"/>
              <a:t>Delegierte, Gemeindepräsidenten und Gemeindeschreiber</a:t>
            </a:r>
            <a:endParaRPr lang="de-CH" sz="8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6E3A72D-A886-4569-B6B1-B41B25711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/>
              <a:t>Robert Bänziger, Geschäftsführer sbfz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FF38F46-85D6-4E32-B45C-6903DD4207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00" t="29199"/>
          <a:stretch/>
        </p:blipFill>
        <p:spPr>
          <a:xfrm>
            <a:off x="0" y="1148702"/>
            <a:ext cx="9144000" cy="498882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445EB8E-3D9B-4AF6-9057-D43170D50FF7}"/>
              </a:ext>
            </a:extLst>
          </p:cNvPr>
          <p:cNvSpPr txBox="1"/>
          <p:nvPr/>
        </p:nvSpPr>
        <p:spPr>
          <a:xfrm>
            <a:off x="3964964" y="4680582"/>
            <a:ext cx="4300171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CH" i="1" dirty="0"/>
              <a:t>ZFI: Wo es überall Menschen gibt, die durch nächtlichen Fluglärm geweckt werden (HSD)</a:t>
            </a:r>
          </a:p>
        </p:txBody>
      </p:sp>
    </p:spTree>
    <p:extLst>
      <p:ext uri="{BB962C8B-B14F-4D97-AF65-F5344CB8AC3E}">
        <p14:creationId xmlns:p14="http://schemas.microsoft.com/office/powerpoint/2010/main" val="2871790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1068</Words>
  <Application>Microsoft Office PowerPoint</Application>
  <PresentationFormat>Bildschirmpräsentation (4:3)</PresentationFormat>
  <Paragraphs>150</Paragraphs>
  <Slides>17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Courier New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210906 zhaw Präsentation sbfz</dc:title>
  <dc:creator>Schutzverband</dc:creator>
  <cp:lastModifiedBy>Robert Bänziger</cp:lastModifiedBy>
  <cp:revision>76</cp:revision>
  <cp:lastPrinted>2022-02-18T10:20:27Z</cp:lastPrinted>
  <dcterms:created xsi:type="dcterms:W3CDTF">2019-08-16T14:12:17Z</dcterms:created>
  <dcterms:modified xsi:type="dcterms:W3CDTF">2022-11-23T09:34:37Z</dcterms:modified>
</cp:coreProperties>
</file>